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embeddings/Microsoft_Excel_____4114444444444.xlsx" ContentType="application/haansoftxlsx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embeddings/Microsoft_Excel_____1117777777777.xlsx" ContentType="application/haansoftxlsx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embeddings/Microsoft_Excel_____999999.xlsx" ContentType="application/haansoftxlsx"/>
  <Override PartName="/ppt/charts/chart10.xml" ContentType="application/vnd.openxmlformats-officedocument.drawingml.chart+xml"/>
  <Override PartName="/ppt/embeddings/Microsoft_Excel_____101010101010.xlsx" ContentType="application/haansoftxlsx"/>
  <Override PartName="/ppt/charts/chart11.xml" ContentType="application/vnd.openxmlformats-officedocument.drawingml.chart+xml"/>
  <Override PartName="/ppt/embeddings/Microsoft_Excel_____111111111111.xlsx" ContentType="application/haansoftxlsx"/>
  <Override PartName="/ppt/charts/chart12.xml" ContentType="application/vnd.openxmlformats-officedocument.drawingml.chart+xml"/>
  <Override PartName="/ppt/embeddings/Microsoft_Excel_____121212121212.xlsx" ContentType="application/haansoftxlsx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3"/>
  </p:notesMasterIdLst>
  <p:sldIdLst>
    <p:sldId id="258" r:id="rId2"/>
    <p:sldId id="613" r:id="rId3"/>
    <p:sldId id="262" r:id="rId4"/>
    <p:sldId id="615" r:id="rId5"/>
    <p:sldId id="320" r:id="rId6"/>
    <p:sldId id="505" r:id="rId7"/>
    <p:sldId id="533" r:id="rId8"/>
    <p:sldId id="524" r:id="rId9"/>
    <p:sldId id="525" r:id="rId10"/>
    <p:sldId id="570" r:id="rId11"/>
    <p:sldId id="571" r:id="rId12"/>
    <p:sldId id="623" r:id="rId13"/>
    <p:sldId id="624" r:id="rId14"/>
    <p:sldId id="625" r:id="rId15"/>
    <p:sldId id="535" r:id="rId16"/>
    <p:sldId id="548" r:id="rId17"/>
    <p:sldId id="536" r:id="rId18"/>
    <p:sldId id="549" r:id="rId19"/>
    <p:sldId id="546" r:id="rId20"/>
    <p:sldId id="547" r:id="rId21"/>
    <p:sldId id="631" r:id="rId22"/>
    <p:sldId id="523" r:id="rId23"/>
    <p:sldId id="509" r:id="rId24"/>
    <p:sldId id="351" r:id="rId25"/>
    <p:sldId id="321" r:id="rId26"/>
    <p:sldId id="345" r:id="rId27"/>
    <p:sldId id="346" r:id="rId28"/>
    <p:sldId id="344" r:id="rId29"/>
    <p:sldId id="347" r:id="rId30"/>
    <p:sldId id="348" r:id="rId31"/>
    <p:sldId id="526" r:id="rId32"/>
    <p:sldId id="515" r:id="rId33"/>
    <p:sldId id="516" r:id="rId34"/>
    <p:sldId id="517" r:id="rId35"/>
    <p:sldId id="518" r:id="rId36"/>
    <p:sldId id="519" r:id="rId37"/>
    <p:sldId id="513" r:id="rId38"/>
    <p:sldId id="520" r:id="rId39"/>
    <p:sldId id="502" r:id="rId40"/>
    <p:sldId id="522" r:id="rId41"/>
    <p:sldId id="506" r:id="rId42"/>
    <p:sldId id="507" r:id="rId43"/>
    <p:sldId id="350" r:id="rId44"/>
    <p:sldId id="328" r:id="rId45"/>
    <p:sldId id="468" r:id="rId46"/>
    <p:sldId id="469" r:id="rId47"/>
    <p:sldId id="471" r:id="rId48"/>
    <p:sldId id="470" r:id="rId49"/>
    <p:sldId id="472" r:id="rId50"/>
    <p:sldId id="473" r:id="rId51"/>
    <p:sldId id="474" r:id="rId52"/>
    <p:sldId id="475" r:id="rId53"/>
    <p:sldId id="476" r:id="rId54"/>
    <p:sldId id="477" r:id="rId55"/>
    <p:sldId id="478" r:id="rId56"/>
    <p:sldId id="479" r:id="rId57"/>
    <p:sldId id="480" r:id="rId58"/>
    <p:sldId id="481" r:id="rId59"/>
    <p:sldId id="482" r:id="rId60"/>
    <p:sldId id="483" r:id="rId61"/>
    <p:sldId id="484" r:id="rId62"/>
    <p:sldId id="485" r:id="rId63"/>
    <p:sldId id="486" r:id="rId64"/>
    <p:sldId id="487" r:id="rId65"/>
    <p:sldId id="489" r:id="rId66"/>
    <p:sldId id="488" r:id="rId67"/>
    <p:sldId id="490" r:id="rId68"/>
    <p:sldId id="352" r:id="rId69"/>
    <p:sldId id="323" r:id="rId70"/>
    <p:sldId id="491" r:id="rId71"/>
    <p:sldId id="353" r:id="rId72"/>
    <p:sldId id="407" r:id="rId73"/>
    <p:sldId id="433" r:id="rId74"/>
    <p:sldId id="435" r:id="rId75"/>
    <p:sldId id="434" r:id="rId76"/>
    <p:sldId id="439" r:id="rId77"/>
    <p:sldId id="441" r:id="rId78"/>
    <p:sldId id="442" r:id="rId79"/>
    <p:sldId id="444" r:id="rId80"/>
    <p:sldId id="445" r:id="rId81"/>
    <p:sldId id="436" r:id="rId82"/>
    <p:sldId id="437" r:id="rId83"/>
    <p:sldId id="438" r:id="rId84"/>
    <p:sldId id="455" r:id="rId85"/>
    <p:sldId id="447" r:id="rId86"/>
    <p:sldId id="449" r:id="rId87"/>
    <p:sldId id="450" r:id="rId88"/>
    <p:sldId id="456" r:id="rId89"/>
    <p:sldId id="354" r:id="rId90"/>
    <p:sldId id="325" r:id="rId91"/>
    <p:sldId id="616" r:id="rId92"/>
    <p:sldId id="617" r:id="rId93"/>
    <p:sldId id="618" r:id="rId94"/>
    <p:sldId id="619" r:id="rId95"/>
    <p:sldId id="620" r:id="rId96"/>
    <p:sldId id="621" r:id="rId97"/>
    <p:sldId id="622" r:id="rId98"/>
    <p:sldId id="632" r:id="rId99"/>
    <p:sldId id="626" r:id="rId100"/>
    <p:sldId id="627" r:id="rId101"/>
    <p:sldId id="628" r:id="rId102"/>
    <p:sldId id="629" r:id="rId103"/>
    <p:sldId id="630" r:id="rId104"/>
    <p:sldId id="511" r:id="rId105"/>
    <p:sldId id="356" r:id="rId106"/>
    <p:sldId id="327" r:id="rId107"/>
    <p:sldId id="431" r:id="rId108"/>
    <p:sldId id="457" r:id="rId109"/>
    <p:sldId id="459" r:id="rId110"/>
    <p:sldId id="501" r:id="rId111"/>
    <p:sldId id="510" r:id="rId112"/>
    <p:sldId id="521" r:id="rId113"/>
    <p:sldId id="528" r:id="rId114"/>
    <p:sldId id="527" r:id="rId115"/>
    <p:sldId id="612" r:id="rId116"/>
    <p:sldId id="573" r:id="rId117"/>
    <p:sldId id="614" r:id="rId118"/>
    <p:sldId id="591" r:id="rId119"/>
    <p:sldId id="593" r:id="rId120"/>
    <p:sldId id="594" r:id="rId121"/>
    <p:sldId id="294" r:id="rId1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FFF"/>
    <a:srgbClr val="2966FF"/>
    <a:srgbClr val="CBFF99"/>
    <a:srgbClr val="D8F23E"/>
    <a:srgbClr val="5E5E5E"/>
    <a:srgbClr val="FB8F8F"/>
    <a:srgbClr val="B2A1E9"/>
    <a:srgbClr val="FEC402"/>
    <a:srgbClr val="FF33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9064" autoAdjust="0"/>
  </p:normalViewPr>
  <p:slideViewPr>
    <p:cSldViewPr snapToGrid="0">
      <p:cViewPr varScale="1">
        <p:scale>
          <a:sx n="92" d="100"/>
          <a:sy n="92" d="100"/>
        </p:scale>
        <p:origin x="31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010101010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111111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212121212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1144444444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777777777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9999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3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0.25</c:v>
                </c:pt>
                <c:pt idx="1">
                  <c:v>7.5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0">
                  <c:v>0.25</c:v>
                </c:pt>
                <c:pt idx="1">
                  <c:v>0</c:v>
                </c:pt>
                <c:pt idx="5">
                  <c:v>10</c:v>
                </c:pt>
                <c:pt idx="6">
                  <c:v>10</c:v>
                </c:pt>
              </c:numCache>
            </c:numRef>
          </c:val>
        </c:ser>
        <c:ser>
          <c:idx val="6"/>
          <c:order val="6"/>
          <c:tx>
            <c:strRef>
              <c:f>Sheet1!$I$1</c:f>
              <c:strCache>
                <c:ptCount val="1"/>
                <c:pt idx="0">
                  <c:v>  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Sheet1!$B$2:$B$8</c:f>
              <c:strCache>
                <c:ptCount val="7"/>
                <c:pt idx="0">
                  <c:v>admin의 회원 등록(추가)</c:v>
                </c:pt>
                <c:pt idx="1">
                  <c:v>회원 정보 메일 발송</c:v>
                </c:pt>
                <c:pt idx="2">
                  <c:v>사용자 분류</c:v>
                </c:pt>
                <c:pt idx="3">
                  <c:v>사용자 리스트</c:v>
                </c:pt>
                <c:pt idx="4">
                  <c:v>사용자 정보 수정</c:v>
                </c:pt>
                <c:pt idx="5">
                  <c:v>사용자 보기선택</c:v>
                </c:pt>
                <c:pt idx="6">
                  <c:v>비밀번호 찾기</c:v>
                </c:pt>
              </c:strCache>
            </c:strRef>
          </c:cat>
          <c:val>
            <c:numRef>
              <c:f>Sheet1!$I$2:$I$8</c:f>
              <c:numCache>
                <c:formatCode>General</c:formatCode>
                <c:ptCount val="7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7032240"/>
        <c:axId val="296187440"/>
      </c:barChart>
      <c:catAx>
        <c:axId val="29703224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96187440"/>
        <c:crosses val="autoZero"/>
        <c:auto val="1"/>
        <c:lblAlgn val="ctr"/>
        <c:lblOffset val="100"/>
        <c:noMultiLvlLbl val="0"/>
      </c:catAx>
      <c:valAx>
        <c:axId val="296187440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970322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40825503541013"/>
          <c:y val="0.14698519149185546"/>
          <c:w val="0.75510373841346301"/>
          <c:h val="0.8291613207619815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언어 등록</c:v>
                </c:pt>
                <c:pt idx="1">
                  <c:v>다국어 적용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10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0936016"/>
        <c:axId val="320940328"/>
      </c:barChart>
      <c:catAx>
        <c:axId val="32093601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320940328"/>
        <c:crosses val="autoZero"/>
        <c:auto val="1"/>
        <c:lblAlgn val="ctr"/>
        <c:lblOffset val="100"/>
        <c:noMultiLvlLbl val="0"/>
      </c:catAx>
      <c:valAx>
        <c:axId val="320940328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3209360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8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Sheet1!$B$2:$B$4</c:f>
              <c:strCache>
                <c:ptCount val="3"/>
                <c:pt idx="0">
                  <c:v>테이블 생성</c:v>
                </c:pt>
                <c:pt idx="1">
                  <c:v>관계 설정</c:v>
                </c:pt>
                <c:pt idx="2">
                  <c:v>데이터 입력</c:v>
                </c:pt>
              </c:strCache>
            </c:strRef>
          </c:cat>
          <c:val>
            <c:numRef>
              <c:f>Sheet1!$H$2:$H$4</c:f>
              <c:numCache>
                <c:formatCode>General</c:formatCode>
                <c:ptCount val="3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0942680"/>
        <c:axId val="320935624"/>
      </c:barChart>
      <c:catAx>
        <c:axId val="320942680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320935624"/>
        <c:crosses val="autoZero"/>
        <c:auto val="1"/>
        <c:lblAlgn val="ctr"/>
        <c:lblOffset val="100"/>
        <c:noMultiLvlLbl val="0"/>
      </c:catAx>
      <c:valAx>
        <c:axId val="320935624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3209426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9</c:v>
                </c:pt>
                <c:pt idx="1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Sheet1!$B$2:$B$3</c:f>
              <c:strCache>
                <c:ptCount val="2"/>
                <c:pt idx="0">
                  <c:v>내정보 확인</c:v>
                </c:pt>
                <c:pt idx="1">
                  <c:v>내정보 수정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1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6343848"/>
        <c:axId val="297034200"/>
      </c:barChart>
      <c:catAx>
        <c:axId val="29634384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97034200"/>
        <c:crosses val="autoZero"/>
        <c:auto val="1"/>
        <c:lblAlgn val="ctr"/>
        <c:lblOffset val="100"/>
        <c:noMultiLvlLbl val="0"/>
      </c:catAx>
      <c:valAx>
        <c:axId val="297034200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96343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5</c:v>
                </c:pt>
                <c:pt idx="4">
                  <c:v>1</c:v>
                </c:pt>
                <c:pt idx="5">
                  <c:v>0.5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  <c:pt idx="4">
                  <c:v>0.5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</c:v>
                </c:pt>
                <c:pt idx="1">
                  <c:v>2.5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0.5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6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2</c:v>
                </c:pt>
                <c:pt idx="1">
                  <c:v>1.5</c:v>
                </c:pt>
                <c:pt idx="2">
                  <c:v>1</c:v>
                </c:pt>
                <c:pt idx="3">
                  <c:v>2</c:v>
                </c:pt>
                <c:pt idx="4">
                  <c:v>0.5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0</c:v>
                </c:pt>
                <c:pt idx="2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Sheet1!$B$2:$B$11</c:f>
              <c:strCache>
                <c:ptCount val="10"/>
                <c:pt idx="0">
                  <c:v>로그인 화면</c:v>
                </c:pt>
                <c:pt idx="1">
                  <c:v>로그인 기능</c:v>
                </c:pt>
                <c:pt idx="2">
                  <c:v>메뉴 목록 구성</c:v>
                </c:pt>
                <c:pt idx="3">
                  <c:v>대쉬 보드 구성</c:v>
                </c:pt>
                <c:pt idx="4">
                  <c:v>대쉬보드 진행 업무 리스트[admin][PM]</c:v>
                </c:pt>
                <c:pt idx="5">
                  <c:v>대쉬보드 진행 업무 리스트[담당자]</c:v>
                </c:pt>
                <c:pt idx="6">
                  <c:v>대쉬보드 작업 완료율[admin][PM]</c:v>
                </c:pt>
                <c:pt idx="7">
                  <c:v>대쉬보드 작업 완료율[담당자]</c:v>
                </c:pt>
                <c:pt idx="8">
                  <c:v>대쉬보드 이슈 리스트[admin][PM][담당자]</c:v>
                </c:pt>
                <c:pt idx="9">
                  <c:v>메인 화면 [내 정보] 로그아웃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5</c:v>
                </c:pt>
                <c:pt idx="2">
                  <c:v>1</c:v>
                </c:pt>
                <c:pt idx="4">
                  <c:v>7</c:v>
                </c:pt>
                <c:pt idx="5">
                  <c:v>7</c:v>
                </c:pt>
                <c:pt idx="6">
                  <c:v>8</c:v>
                </c:pt>
                <c:pt idx="7">
                  <c:v>8</c:v>
                </c:pt>
                <c:pt idx="8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6191752"/>
        <c:axId val="296188616"/>
      </c:barChart>
      <c:catAx>
        <c:axId val="2961917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96188616"/>
        <c:crosses val="autoZero"/>
        <c:auto val="1"/>
        <c:lblAlgn val="ctr"/>
        <c:lblOffset val="100"/>
        <c:noMultiLvlLbl val="0"/>
      </c:catAx>
      <c:valAx>
        <c:axId val="296188616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961917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Sheet1!$D$2:$D$15</c:f>
              <c:numCache>
                <c:formatCode>General</c:formatCode>
                <c:ptCount val="14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Sheet1!$E$2:$E$15</c:f>
              <c:numCache>
                <c:formatCode>General</c:formatCode>
                <c:ptCount val="14"/>
                <c:pt idx="0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0.5</c:v>
                </c:pt>
                <c:pt idx="5">
                  <c:v>0.5</c:v>
                </c:pt>
                <c:pt idx="6">
                  <c:v>2</c:v>
                </c:pt>
                <c:pt idx="7">
                  <c:v>1</c:v>
                </c:pt>
                <c:pt idx="8">
                  <c:v>3</c:v>
                </c:pt>
                <c:pt idx="9">
                  <c:v>3</c:v>
                </c:pt>
                <c:pt idx="10">
                  <c:v>2.5</c:v>
                </c:pt>
                <c:pt idx="12">
                  <c:v>2</c:v>
                </c:pt>
                <c:pt idx="13">
                  <c:v>7.5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Sheet1!$F$2:$F$15</c:f>
              <c:numCache>
                <c:formatCode>General</c:formatCode>
                <c:ptCount val="14"/>
                <c:pt idx="0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9.5</c:v>
                </c:pt>
                <c:pt idx="5">
                  <c:v>9.5</c:v>
                </c:pt>
                <c:pt idx="6">
                  <c:v>8</c:v>
                </c:pt>
                <c:pt idx="7">
                  <c:v>1</c:v>
                </c:pt>
                <c:pt idx="8">
                  <c:v>7</c:v>
                </c:pt>
                <c:pt idx="9">
                  <c:v>7</c:v>
                </c:pt>
                <c:pt idx="10">
                  <c:v>7.5</c:v>
                </c:pt>
                <c:pt idx="11">
                  <c:v>10</c:v>
                </c:pt>
                <c:pt idx="12">
                  <c:v>1</c:v>
                </c:pt>
                <c:pt idx="13">
                  <c:v>2.5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Sheet1!$G$2:$G$15</c:f>
              <c:numCache>
                <c:formatCode>General</c:formatCode>
                <c:ptCount val="14"/>
                <c:pt idx="0">
                  <c:v>1</c:v>
                </c:pt>
                <c:pt idx="7">
                  <c:v>1</c:v>
                </c:pt>
                <c:pt idx="12">
                  <c:v>7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Sheet1!$H$2:$H$15</c:f>
              <c:numCache>
                <c:formatCode>General</c:formatCode>
                <c:ptCount val="14"/>
                <c:pt idx="0">
                  <c:v>1</c:v>
                </c:pt>
                <c:pt idx="1">
                  <c:v>10</c:v>
                </c:pt>
              </c:numCache>
            </c:numRef>
          </c:val>
        </c:ser>
        <c:ser>
          <c:idx val="6"/>
          <c:order val="6"/>
          <c:tx>
            <c:strRef>
              <c:f>Sheet1!$I$1</c:f>
              <c:strCache>
                <c:ptCount val="1"/>
                <c:pt idx="0">
                  <c:v>　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Sheet1!$B$2:$B$15</c:f>
              <c:strCache>
                <c:ptCount val="14"/>
                <c:pt idx="0">
                  <c:v>프로젝트 리스트[admin][PM][담당자]</c:v>
                </c:pt>
                <c:pt idx="1">
                  <c:v>프로젝트 진행률[admin][PM][담당자]</c:v>
                </c:pt>
                <c:pt idx="2">
                  <c:v>프로젝트 리스트 상세 화면 전환 [admin][PM][담당자]</c:v>
                </c:pt>
                <c:pt idx="3">
                  <c:v>프로젝트 상세 화면[admin]</c:v>
                </c:pt>
                <c:pt idx="4">
                  <c:v>프로젝트 상세 화면[PM]</c:v>
                </c:pt>
                <c:pt idx="5">
                  <c:v>프로젝트 상세 화면[담당자]</c:v>
                </c:pt>
                <c:pt idx="6">
                  <c:v>프로젝트 추가[admin][PM]</c:v>
                </c:pt>
                <c:pt idx="7">
                  <c:v>프로젝트 정렬[admin][PM][담당자]</c:v>
                </c:pt>
                <c:pt idx="8">
                  <c:v>총 프로젝트 건수 표시[admin][PM][담당자]</c:v>
                </c:pt>
                <c:pt idx="9">
                  <c:v>페이지 크기 지정[admin][PM][담당자]</c:v>
                </c:pt>
                <c:pt idx="10">
                  <c:v>페이지 이동[admin][PM][담당자]</c:v>
                </c:pt>
                <c:pt idx="11">
                  <c:v>프로젝트 참여 담당자 표시[admin][PM][담당자]</c:v>
                </c:pt>
                <c:pt idx="12">
                  <c:v>프로젝트의 해당 업무 이동[admin][PM][담당자]</c:v>
                </c:pt>
                <c:pt idx="13">
                  <c:v>프로젝트 검색[admin][PM][담당자]</c:v>
                </c:pt>
              </c:strCache>
            </c:strRef>
          </c:cat>
          <c:val>
            <c:numRef>
              <c:f>Sheet1!$I$2:$I$15</c:f>
              <c:numCache>
                <c:formatCode>General</c:formatCode>
                <c:ptCount val="14"/>
                <c:pt idx="7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6189792"/>
        <c:axId val="296192144"/>
      </c:barChart>
      <c:catAx>
        <c:axId val="29618979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96192144"/>
        <c:crosses val="autoZero"/>
        <c:auto val="1"/>
        <c:lblAlgn val="ctr"/>
        <c:lblOffset val="100"/>
        <c:noMultiLvlLbl val="0"/>
      </c:catAx>
      <c:valAx>
        <c:axId val="296192144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961897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2.5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5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  <c:pt idx="4">
                  <c:v>1.5</c:v>
                </c:pt>
                <c:pt idx="5">
                  <c:v>4.5</c:v>
                </c:pt>
                <c:pt idx="6">
                  <c:v>3.5</c:v>
                </c:pt>
                <c:pt idx="7">
                  <c:v>3.5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0">
                  <c:v>2</c:v>
                </c:pt>
                <c:pt idx="1">
                  <c:v>2.5</c:v>
                </c:pt>
                <c:pt idx="2">
                  <c:v>1.5</c:v>
                </c:pt>
                <c:pt idx="3">
                  <c:v>4</c:v>
                </c:pt>
                <c:pt idx="4">
                  <c:v>6</c:v>
                </c:pt>
                <c:pt idx="5">
                  <c:v>4</c:v>
                </c:pt>
                <c:pt idx="6">
                  <c:v>5.5</c:v>
                </c:pt>
                <c:pt idx="7">
                  <c:v>4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1">
                  <c:v>0.5</c:v>
                </c:pt>
                <c:pt idx="2">
                  <c:v>1.5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Sheet1!$G$2:$G$9</c:f>
              <c:numCache>
                <c:formatCode>General</c:formatCode>
                <c:ptCount val="8"/>
                <c:pt idx="1">
                  <c:v>0.5</c:v>
                </c:pt>
                <c:pt idx="2">
                  <c:v>0.5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이슈 리스트[admin][PM][담당자]</c:v>
                </c:pt>
                <c:pt idx="1">
                  <c:v>이슈 상세 화면[admin][PM][담당자]</c:v>
                </c:pt>
                <c:pt idx="2">
                  <c:v>이슈 해결 정보 공유[admin][PM][담당자]</c:v>
                </c:pt>
                <c:pt idx="3">
                  <c:v>이슈 내용 더보기[admin][PM][담당자]</c:v>
                </c:pt>
                <c:pt idx="4">
                  <c:v>총 이슈 건수 표시[admin][PM][담당자]</c:v>
                </c:pt>
                <c:pt idx="5">
                  <c:v>페이지 크기 지정[admin][PM][담당자]</c:v>
                </c:pt>
                <c:pt idx="6">
                  <c:v>페이지 이동[admin][PM][담당자]</c:v>
                </c:pt>
                <c:pt idx="7">
                  <c:v>이슈 검색[admin][PM][담당자]</c:v>
                </c:pt>
              </c:strCache>
            </c:strRef>
          </c:cat>
          <c:val>
            <c:numRef>
              <c:f>Sheet1!$H$2:$H$9</c:f>
              <c:numCache>
                <c:formatCode>General</c:formatCode>
                <c:ptCount val="8"/>
                <c:pt idx="1">
                  <c:v>0.5</c:v>
                </c:pt>
                <c:pt idx="2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6184696"/>
        <c:axId val="296185088"/>
      </c:barChart>
      <c:catAx>
        <c:axId val="29618469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96185088"/>
        <c:crosses val="autoZero"/>
        <c:auto val="1"/>
        <c:lblAlgn val="ctr"/>
        <c:lblOffset val="100"/>
        <c:noMultiLvlLbl val="0"/>
      </c:catAx>
      <c:valAx>
        <c:axId val="296185088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961846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3</c:v>
                </c:pt>
                <c:pt idx="2">
                  <c:v>2</c:v>
                </c:pt>
                <c:pt idx="4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</c:ser>
        <c:ser>
          <c:idx val="6"/>
          <c:order val="6"/>
          <c:tx>
            <c:strRef>
              <c:f>Sheet1!$I$1</c:f>
              <c:strCache>
                <c:ptCount val="1"/>
                <c:pt idx="0">
                  <c:v>　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Sheet1!$B$2:$B$6</c:f>
              <c:strCache>
                <c:ptCount val="5"/>
                <c:pt idx="0">
                  <c:v>내작업[admin]</c:v>
                </c:pt>
                <c:pt idx="1">
                  <c:v>승인 요청 처리[admin]</c:v>
                </c:pt>
                <c:pt idx="2">
                  <c:v>내작업[PM]</c:v>
                </c:pt>
                <c:pt idx="3">
                  <c:v>승인 요청 처리[PM]</c:v>
                </c:pt>
                <c:pt idx="4">
                  <c:v>내작업[담당자]</c:v>
                </c:pt>
              </c:strCache>
            </c:strRef>
          </c:cat>
          <c:val>
            <c:numRef>
              <c:f>Sheet1!$I$2:$I$6</c:f>
              <c:numCache>
                <c:formatCode>General</c:formatCode>
                <c:ptCount val="5"/>
                <c:pt idx="0">
                  <c:v>2</c:v>
                </c:pt>
                <c:pt idx="1">
                  <c:v>7</c:v>
                </c:pt>
                <c:pt idx="2">
                  <c:v>3</c:v>
                </c:pt>
                <c:pt idx="3">
                  <c:v>7</c:v>
                </c:pt>
                <c:pt idx="4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6190576"/>
        <c:axId val="296187832"/>
      </c:barChart>
      <c:catAx>
        <c:axId val="29619057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96187832"/>
        <c:crosses val="autoZero"/>
        <c:auto val="1"/>
        <c:lblAlgn val="ctr"/>
        <c:lblOffset val="100"/>
        <c:noMultiLvlLbl val="0"/>
      </c:catAx>
      <c:valAx>
        <c:axId val="296187832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961905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Sheet1!$G$2:$G$9</c:f>
              <c:numCache>
                <c:formatCode>General</c:formatCode>
                <c:ptCount val="8"/>
                <c:pt idx="0">
                  <c:v>6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7</c:v>
                </c:pt>
                <c:pt idx="7">
                  <c:v>7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Sheet1!$H$2:$H$9</c:f>
              <c:numCache>
                <c:formatCode>General</c:formatCode>
                <c:ptCount val="8"/>
                <c:pt idx="0">
                  <c:v>4</c:v>
                </c:pt>
                <c:pt idx="5">
                  <c:v>0</c:v>
                </c:pt>
                <c:pt idx="7">
                  <c:v>3</c:v>
                </c:pt>
              </c:numCache>
            </c:numRef>
          </c:val>
        </c:ser>
        <c:ser>
          <c:idx val="6"/>
          <c:order val="6"/>
          <c:tx>
            <c:strRef>
              <c:f>Sheet1!$I$1</c:f>
              <c:strCache>
                <c:ptCount val="1"/>
                <c:pt idx="0">
                  <c:v>　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Sheet1!$B$2:$B$9</c:f>
              <c:strCache>
                <c:ptCount val="8"/>
                <c:pt idx="0">
                  <c:v>채팅 참여하기</c:v>
                </c:pt>
                <c:pt idx="1">
                  <c:v>아이디 적용</c:v>
                </c:pt>
                <c:pt idx="2">
                  <c:v>메시지 작성</c:v>
                </c:pt>
                <c:pt idx="3">
                  <c:v>메시지 전송</c:v>
                </c:pt>
                <c:pt idx="4">
                  <c:v>메시지 확인</c:v>
                </c:pt>
                <c:pt idx="5">
                  <c:v>채팅창 디자인</c:v>
                </c:pt>
                <c:pt idx="6">
                  <c:v>채팅방 검색</c:v>
                </c:pt>
                <c:pt idx="7">
                  <c:v>채팅방 나가기</c:v>
                </c:pt>
              </c:strCache>
            </c:strRef>
          </c:cat>
          <c:val>
            <c:numRef>
              <c:f>Sheet1!$I$2:$I$9</c:f>
              <c:numCache>
                <c:formatCode>General</c:formatCode>
                <c:ptCount val="8"/>
                <c:pt idx="5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6190968"/>
        <c:axId val="296185480"/>
      </c:barChart>
      <c:catAx>
        <c:axId val="29619096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96185480"/>
        <c:crosses val="autoZero"/>
        <c:auto val="1"/>
        <c:lblAlgn val="ctr"/>
        <c:lblOffset val="100"/>
        <c:noMultiLvlLbl val="0"/>
      </c:catAx>
      <c:valAx>
        <c:axId val="296185480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961909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3.5</c:v>
                </c:pt>
                <c:pt idx="1">
                  <c:v>3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5.5</c:v>
                </c:pt>
                <c:pt idx="1">
                  <c:v>5.5</c:v>
                </c:pt>
                <c:pt idx="2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1</c:v>
                </c:pt>
                <c:pt idx="1">
                  <c:v>1.5</c:v>
                </c:pt>
                <c:pt idx="2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Sheet1!$B$2:$B$4</c:f>
              <c:strCache>
                <c:ptCount val="3"/>
                <c:pt idx="0">
                  <c:v>간트 차트 [기본 데이터 구조(json) 파악 및 설계]</c:v>
                </c:pt>
                <c:pt idx="1">
                  <c:v>간트 차트 [ajax로 DB의 데이터 불러오기]</c:v>
                </c:pt>
                <c:pt idx="2">
                  <c:v>간트 차트 [데이터 입력 및 변경 내용 저장]</c:v>
                </c:pt>
              </c:strCache>
            </c:strRef>
          </c:cat>
          <c:val>
            <c:numRef>
              <c:f>Sheet1!$H$2:$H$4</c:f>
              <c:numCache>
                <c:formatCode>General</c:formatCode>
                <c:ptCount val="3"/>
                <c:pt idx="2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6345024"/>
        <c:axId val="296345808"/>
      </c:barChart>
      <c:catAx>
        <c:axId val="296345024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96345808"/>
        <c:crosses val="autoZero"/>
        <c:auto val="1"/>
        <c:lblAlgn val="ctr"/>
        <c:lblOffset val="100"/>
        <c:noMultiLvlLbl val="0"/>
      </c:catAx>
      <c:valAx>
        <c:axId val="296345808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963450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3</c:v>
                </c:pt>
                <c:pt idx="2">
                  <c:v>0.5</c:v>
                </c:pt>
                <c:pt idx="5">
                  <c:v>3</c:v>
                </c:pt>
                <c:pt idx="6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2</c:v>
                </c:pt>
                <c:pt idx="2">
                  <c:v>1</c:v>
                </c:pt>
                <c:pt idx="5">
                  <c:v>1</c:v>
                </c:pt>
                <c:pt idx="6">
                  <c:v>0.25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2</c:v>
                </c:pt>
                <c:pt idx="1">
                  <c:v>1</c:v>
                </c:pt>
                <c:pt idx="2">
                  <c:v>0.5</c:v>
                </c:pt>
                <c:pt idx="5">
                  <c:v>0.5</c:v>
                </c:pt>
                <c:pt idx="6">
                  <c:v>0.25</c:v>
                </c:pt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3</c:v>
                </c:pt>
                <c:pt idx="1">
                  <c:v>9</c:v>
                </c:pt>
                <c:pt idx="2">
                  <c:v>8</c:v>
                </c:pt>
                <c:pt idx="3">
                  <c:v>5</c:v>
                </c:pt>
                <c:pt idx="4">
                  <c:v>10</c:v>
                </c:pt>
                <c:pt idx="5">
                  <c:v>3</c:v>
                </c:pt>
                <c:pt idx="6">
                  <c:v>5</c:v>
                </c:pt>
                <c:pt idx="7">
                  <c:v>10</c:v>
                </c:pt>
                <c:pt idx="8">
                  <c:v>5</c:v>
                </c:pt>
                <c:pt idx="9">
                  <c:v>4</c:v>
                </c:pt>
                <c:pt idx="10">
                  <c:v>10</c:v>
                </c:pt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rgbClr val="70AD47">
                <a:lumMod val="60000"/>
                <a:lumOff val="40000"/>
              </a:srgbClr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Sheet1!$G$2:$G$13</c:f>
              <c:numCache>
                <c:formatCode>General</c:formatCode>
                <c:ptCount val="12"/>
                <c:pt idx="3">
                  <c:v>2</c:v>
                </c:pt>
                <c:pt idx="5">
                  <c:v>2.5</c:v>
                </c:pt>
                <c:pt idx="6">
                  <c:v>2</c:v>
                </c:pt>
                <c:pt idx="8">
                  <c:v>3</c:v>
                </c:pt>
                <c:pt idx="9">
                  <c:v>5</c:v>
                </c:pt>
                <c:pt idx="11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Sheet1!$H$2:$H$13</c:f>
              <c:numCache>
                <c:formatCode>General</c:formatCode>
                <c:ptCount val="12"/>
                <c:pt idx="3">
                  <c:v>2</c:v>
                </c:pt>
                <c:pt idx="6">
                  <c:v>0</c:v>
                </c:pt>
                <c:pt idx="8">
                  <c:v>1</c:v>
                </c:pt>
                <c:pt idx="9">
                  <c:v>1</c:v>
                </c:pt>
                <c:pt idx="11">
                  <c:v>0</c:v>
                </c:pt>
              </c:numCache>
            </c:numRef>
          </c:val>
        </c:ser>
        <c:ser>
          <c:idx val="6"/>
          <c:order val="6"/>
          <c:tx>
            <c:strRef>
              <c:f>Sheet1!$I$1</c:f>
              <c:strCache>
                <c:ptCount val="1"/>
                <c:pt idx="0">
                  <c:v>　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cat>
            <c:strRef>
              <c:f>Sheet1!$B$2:$B$13</c:f>
              <c:strCache>
                <c:ptCount val="12"/>
                <c:pt idx="0">
                  <c:v>업무 리스트[admin][PM]</c:v>
                </c:pt>
                <c:pt idx="1">
                  <c:v>업무 리스트[담당자]</c:v>
                </c:pt>
                <c:pt idx="2">
                  <c:v>업무 상세 화면 전환[admin][PM][담당자]</c:v>
                </c:pt>
                <c:pt idx="3">
                  <c:v>업무 상세 화면 [admin][PM]</c:v>
                </c:pt>
                <c:pt idx="4">
                  <c:v>업무 상세 화면 [담당자]</c:v>
                </c:pt>
                <c:pt idx="5">
                  <c:v>업무 추가 [admin][PM]</c:v>
                </c:pt>
                <c:pt idx="6">
                  <c:v>업무 정렬 [admin][PM][담당자]</c:v>
                </c:pt>
                <c:pt idx="7">
                  <c:v>총 업무 건수 표시[admin][PM][담당자]</c:v>
                </c:pt>
                <c:pt idx="8">
                  <c:v>페이지 크기 지정[admin][PM][담당자]</c:v>
                </c:pt>
                <c:pt idx="9">
                  <c:v>페이지 이동[admin][PM][담당자]</c:v>
                </c:pt>
                <c:pt idx="10">
                  <c:v>업무 검색[admin][PM][담당자]</c:v>
                </c:pt>
                <c:pt idx="11">
                  <c:v>업무 상태가 [통제]시 확인</c:v>
                </c:pt>
              </c:strCache>
            </c:strRef>
          </c:cat>
          <c:val>
            <c:numRef>
              <c:f>Sheet1!$I$2:$I$13</c:f>
              <c:numCache>
                <c:formatCode>General</c:formatCode>
                <c:ptCount val="12"/>
                <c:pt idx="3">
                  <c:v>1</c:v>
                </c:pt>
                <c:pt idx="6">
                  <c:v>2</c:v>
                </c:pt>
                <c:pt idx="1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6346984"/>
        <c:axId val="211102688"/>
      </c:barChart>
      <c:catAx>
        <c:axId val="296346984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211102688"/>
        <c:crosses val="autoZero"/>
        <c:auto val="1"/>
        <c:lblAlgn val="ctr"/>
        <c:lblOffset val="100"/>
        <c:noMultiLvlLbl val="0"/>
      </c:catAx>
      <c:valAx>
        <c:axId val="211102688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2963469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1주</c:v>
                </c:pt>
              </c:strCache>
            </c:strRef>
          </c:tx>
          <c:spPr>
            <a:solidFill>
              <a:srgbClr val="4B7FFF"/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2주</c:v>
                </c:pt>
              </c:strCache>
            </c:strRef>
          </c:tx>
          <c:spPr>
            <a:solidFill>
              <a:srgbClr val="FEC402"/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3주</c:v>
                </c:pt>
              </c:strCache>
            </c:strRef>
          </c:tx>
          <c:spPr>
            <a:solidFill>
              <a:srgbClr val="B2A1E9"/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</c:numCache>
            </c:numRef>
          </c:val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4주</c:v>
                </c:pt>
              </c:strCache>
            </c:strRef>
          </c:tx>
          <c:spPr>
            <a:solidFill>
              <a:srgbClr val="FB8F8F"/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</c:numCache>
            </c:numRef>
          </c:val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5주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Sheet1!$G$2:$G$7</c:f>
              <c:numCache>
                <c:formatCode>General</c:formatCode>
                <c:ptCount val="6"/>
                <c:pt idx="0">
                  <c:v>10</c:v>
                </c:pt>
                <c:pt idx="1">
                  <c:v>9</c:v>
                </c:pt>
                <c:pt idx="2">
                  <c:v>10</c:v>
                </c:pt>
                <c:pt idx="3">
                  <c:v>8</c:v>
                </c:pt>
                <c:pt idx="4">
                  <c:v>8</c:v>
                </c:pt>
                <c:pt idx="5">
                  <c:v>10</c:v>
                </c:pt>
              </c:numCache>
            </c:numRef>
          </c:val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6주</c:v>
                </c:pt>
              </c:strCache>
            </c:strRef>
          </c:tx>
          <c:spPr>
            <a:solidFill>
              <a:srgbClr val="D8F23E"/>
            </a:solidFill>
          </c:spPr>
          <c:invertIfNegative val="0"/>
          <c:cat>
            <c:strRef>
              <c:f>Sheet1!$B$2:$B$7</c:f>
              <c:strCache>
                <c:ptCount val="6"/>
                <c:pt idx="0">
                  <c:v>캘린더 일정 등록</c:v>
                </c:pt>
                <c:pt idx="1">
                  <c:v>캘린더 일정 수정</c:v>
                </c:pt>
                <c:pt idx="2">
                  <c:v>일정 확인(Click)</c:v>
                </c:pt>
                <c:pt idx="3">
                  <c:v>일정 수정(Drop)</c:v>
                </c:pt>
                <c:pt idx="4">
                  <c:v>일정 수정(Resize)</c:v>
                </c:pt>
                <c:pt idx="5">
                  <c:v>캘린더 일정 삭제</c:v>
                </c:pt>
              </c:strCache>
            </c:strRef>
          </c:cat>
          <c:val>
            <c:numRef>
              <c:f>Sheet1!$H$2:$H$7</c:f>
              <c:numCache>
                <c:formatCode>General</c:formatCode>
                <c:ptCount val="6"/>
                <c:pt idx="1">
                  <c:v>1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0941504"/>
        <c:axId val="320935232"/>
      </c:barChart>
      <c:catAx>
        <c:axId val="320941504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320935232"/>
        <c:crosses val="autoZero"/>
        <c:auto val="1"/>
        <c:lblAlgn val="ctr"/>
        <c:lblOffset val="100"/>
        <c:noMultiLvlLbl val="0"/>
      </c:catAx>
      <c:valAx>
        <c:axId val="320935232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3209415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900A6-0D52-4482-A586-E5EC6249A5A7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3B3F0-3127-40B3-9C51-846928CF1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4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AEC50-2FBE-42DE-9DFA-051F14BB351C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5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22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210800" y="0"/>
            <a:ext cx="1981200" cy="68580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0058400" y="0"/>
            <a:ext cx="990600" cy="6858000"/>
          </a:xfrm>
          <a:prstGeom prst="rect">
            <a:avLst/>
          </a:prstGeom>
          <a:gradFill>
            <a:gsLst>
              <a:gs pos="29000">
                <a:srgbClr val="2966FF">
                  <a:alpha val="81000"/>
                </a:srgbClr>
              </a:gs>
              <a:gs pos="70000">
                <a:srgbClr val="4B7FFF">
                  <a:alpha val="59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7" descr="회의 이미지 이미지 검색결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304764" cy="6858000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2621280" y="2228851"/>
            <a:ext cx="9570720" cy="24479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428326" y="2919095"/>
            <a:ext cx="485842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i="1" kern="0" spc="600" dirty="0" smtClean="0">
                <a:solidFill>
                  <a:schemeClr val="bg1">
                    <a:lumMod val="65000"/>
                  </a:schemeClr>
                </a:solidFill>
              </a:rPr>
              <a:t>Program Management System</a:t>
            </a:r>
            <a:endParaRPr lang="en-US" altLang="ko-KR" sz="1400" b="1" i="1" kern="0" spc="6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9" name="그림 18" descr="pms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735" y="2451844"/>
            <a:ext cx="3123810" cy="17523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390226" y="3254375"/>
            <a:ext cx="44456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김경미 </a:t>
            </a:r>
            <a:r>
              <a:rPr lang="en-US" altLang="ko-KR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서상원 </a:t>
            </a:r>
            <a:r>
              <a:rPr lang="en-US" altLang="ko-KR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유민환</a:t>
            </a:r>
            <a:endParaRPr lang="en-US" altLang="ko-KR" sz="2000" b="1" i="1" kern="0" spc="-15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이선향 </a:t>
            </a:r>
            <a:r>
              <a:rPr lang="en-US" altLang="ko-KR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2000" b="1" i="1" kern="0" spc="-150" dirty="0" err="1" smtClean="0">
                <a:solidFill>
                  <a:schemeClr val="bg1">
                    <a:lumMod val="50000"/>
                  </a:schemeClr>
                </a:solidFill>
              </a:rPr>
              <a:t>이충한</a:t>
            </a: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최지웅 </a:t>
            </a:r>
            <a:r>
              <a:rPr lang="en-US" altLang="ko-KR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2000" b="1" i="1" kern="0" spc="-150" dirty="0" smtClean="0">
                <a:solidFill>
                  <a:schemeClr val="bg1">
                    <a:lumMod val="50000"/>
                  </a:schemeClr>
                </a:solidFill>
              </a:rPr>
              <a:t>황정석 </a:t>
            </a:r>
            <a:endParaRPr lang="en-US" altLang="ko-KR" sz="2000" b="1" i="1" kern="0" spc="-15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2] Ajax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70560" y="1007905"/>
            <a:ext cx="10641874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Ajax</a:t>
            </a:r>
            <a:r>
              <a:rPr lang="ko-KR" altLang="en-US" sz="1600" dirty="0"/>
              <a:t>란 </a:t>
            </a:r>
            <a:r>
              <a:rPr lang="en-US" altLang="ko-KR" sz="1600" dirty="0"/>
              <a:t>Asynchronous JavaScript and XML</a:t>
            </a:r>
            <a:r>
              <a:rPr lang="ko-KR" altLang="en-US" sz="1600" dirty="0"/>
              <a:t>을 의미한다</a:t>
            </a:r>
            <a:r>
              <a:rPr lang="en-US" altLang="ko-KR" sz="1600" dirty="0"/>
              <a:t>.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en-US" altLang="ko-KR" sz="1600" dirty="0"/>
              <a:t>Ajax</a:t>
            </a:r>
            <a:r>
              <a:rPr lang="ko-KR" altLang="en-US" sz="1600" dirty="0"/>
              <a:t>는 프로그램 언어가 </a:t>
            </a:r>
            <a:r>
              <a:rPr lang="ko-KR" altLang="en-US" sz="1600" dirty="0" smtClean="0"/>
              <a:t>아니며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JavaScript</a:t>
            </a:r>
            <a:r>
              <a:rPr lang="ko-KR" altLang="en-US" sz="1600" dirty="0"/>
              <a:t>와 </a:t>
            </a:r>
            <a:r>
              <a:rPr lang="en-US" altLang="ko-KR" sz="1600" dirty="0"/>
              <a:t>XML</a:t>
            </a:r>
            <a:r>
              <a:rPr lang="ko-KR" altLang="en-US" sz="1600" dirty="0"/>
              <a:t>을 이용한 비동기적 정보 교환 기법이다</a:t>
            </a:r>
            <a:r>
              <a:rPr lang="en-US" altLang="ko-KR" sz="1600" dirty="0"/>
              <a:t>.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ko-KR" altLang="en-US" sz="1600" dirty="0" smtClean="0"/>
              <a:t>웹 </a:t>
            </a:r>
            <a:r>
              <a:rPr lang="ko-KR" altLang="en-US" sz="1600" dirty="0"/>
              <a:t>페이지 전체를 다시 로딩하지 않고도</a:t>
            </a:r>
            <a:r>
              <a:rPr lang="en-US" altLang="ko-KR" sz="1600" dirty="0"/>
              <a:t>, </a:t>
            </a:r>
            <a:r>
              <a:rPr lang="ko-KR" altLang="en-US" sz="1600" dirty="0"/>
              <a:t>웹 페이지의 일부분만을 갱신할 수 있게 </a:t>
            </a:r>
            <a:r>
              <a:rPr lang="ko-KR" altLang="en-US" sz="1600" dirty="0" smtClean="0"/>
              <a:t>해주며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ko-KR" altLang="en-US" sz="1600" dirty="0" smtClean="0"/>
              <a:t>백그라운드 </a:t>
            </a:r>
            <a:r>
              <a:rPr lang="ko-KR" altLang="en-US" sz="1600" dirty="0"/>
              <a:t>영역에서 서버와 데이터를 교환하여 웹 페이지에 표시 및 데이터를 로딩해 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대표적인 </a:t>
            </a:r>
            <a:r>
              <a:rPr lang="en-US" altLang="ko-KR" sz="1600" dirty="0" smtClean="0"/>
              <a:t>Ajax </a:t>
            </a:r>
            <a:r>
              <a:rPr lang="ko-KR" altLang="en-US" sz="1600" dirty="0" smtClean="0"/>
              <a:t>프레임워크로는 </a:t>
            </a:r>
            <a:r>
              <a:rPr lang="en-US" altLang="ko-KR" sz="1600" dirty="0" smtClean="0"/>
              <a:t>JQuery, JQuery UI</a:t>
            </a:r>
            <a:r>
              <a:rPr lang="ko-KR" altLang="en-US" sz="1600" dirty="0" smtClean="0"/>
              <a:t>가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28" y="3009900"/>
            <a:ext cx="8500406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7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[Gantt Chart]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5632" y="102780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8" y="2169479"/>
            <a:ext cx="5568140" cy="18413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2888" y="162079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저장 처리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8" y="4832087"/>
            <a:ext cx="5568140" cy="10574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888" y="429732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저장 확인</a:t>
            </a:r>
            <a:r>
              <a:rPr lang="en-US" altLang="ko-KR" dirty="0" smtClean="0"/>
              <a:t>(DB)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70" y="1531382"/>
            <a:ext cx="4741200" cy="4750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>
            <a:spLocks/>
          </p:cNvSpPr>
          <p:nvPr/>
        </p:nvSpPr>
        <p:spPr>
          <a:xfrm>
            <a:off x="719088" y="1004823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err="1" smtClean="0">
                <a:solidFill>
                  <a:schemeClr val="bg1"/>
                </a:solidFill>
                <a:latin typeface="+mn-ea"/>
              </a:rPr>
              <a:t>간트차트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세이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브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88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[Gantt Chart]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8" y="2169479"/>
            <a:ext cx="5568140" cy="18413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2888" y="162079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저장 처리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8" y="4832087"/>
            <a:ext cx="5568140" cy="10574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888" y="429732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저장 확인</a:t>
            </a:r>
            <a:r>
              <a:rPr lang="en-US" altLang="ko-KR" dirty="0" smtClean="0"/>
              <a:t>(DB)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5632" y="102780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Mapper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01" y="1620797"/>
            <a:ext cx="4741200" cy="1596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6542782" y="3530734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Controller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01" y="4222436"/>
            <a:ext cx="4741200" cy="1383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>
            <a:spLocks/>
          </p:cNvSpPr>
          <p:nvPr/>
        </p:nvSpPr>
        <p:spPr>
          <a:xfrm>
            <a:off x="719088" y="1004823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err="1" smtClean="0">
                <a:solidFill>
                  <a:schemeClr val="bg1"/>
                </a:solidFill>
                <a:latin typeface="+mn-ea"/>
              </a:rPr>
              <a:t>간트차트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세이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브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17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[Gantt Chart]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888" y="162079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42888" y="429732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삭제 확인</a:t>
            </a:r>
            <a:r>
              <a:rPr lang="en-US" altLang="ko-KR" dirty="0" smtClean="0"/>
              <a:t>(DB)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5156" y="4318516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Controller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9" y="2190634"/>
            <a:ext cx="5520522" cy="14844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93" y="4919715"/>
            <a:ext cx="4039164" cy="9145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47532" y="102780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156" y="1645087"/>
            <a:ext cx="4741200" cy="3708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>
            <a:spLocks/>
          </p:cNvSpPr>
          <p:nvPr/>
        </p:nvSpPr>
        <p:spPr>
          <a:xfrm>
            <a:off x="719088" y="1004823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err="1" smtClean="0">
                <a:solidFill>
                  <a:schemeClr val="bg1"/>
                </a:solidFill>
                <a:latin typeface="+mn-ea"/>
              </a:rPr>
              <a:t>간트차트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삭제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64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[Gantt Chart]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888" y="162079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삭</a:t>
            </a:r>
            <a:r>
              <a:rPr lang="ko-KR" altLang="en-US" dirty="0"/>
              <a:t>제</a:t>
            </a:r>
            <a:r>
              <a:rPr lang="ko-KR" altLang="en-US" dirty="0" smtClean="0"/>
              <a:t> 처리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42888" y="429732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삭제 확인</a:t>
            </a:r>
            <a:r>
              <a:rPr lang="en-US" altLang="ko-KR" dirty="0" smtClean="0"/>
              <a:t>(DB)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76107" y="142497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Mapper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5156" y="3565976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Controller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82" y="4071871"/>
            <a:ext cx="4741200" cy="1645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9" y="2190634"/>
            <a:ext cx="5520522" cy="14844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93" y="4919715"/>
            <a:ext cx="4039164" cy="914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82" y="1910010"/>
            <a:ext cx="4741200" cy="887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>
            <a:spLocks/>
          </p:cNvSpPr>
          <p:nvPr/>
        </p:nvSpPr>
        <p:spPr>
          <a:xfrm>
            <a:off x="719088" y="1004823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err="1" smtClean="0">
                <a:solidFill>
                  <a:schemeClr val="bg1"/>
                </a:solidFill>
                <a:latin typeface="+mn-ea"/>
              </a:rPr>
              <a:t>간트차트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삭제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53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272" y="1206500"/>
            <a:ext cx="7426456" cy="537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[Calendar]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일정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사용자 정의로 추가된 데이터 </a:t>
            </a:r>
            <a: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</a:rPr>
              <a:t>begin2, end2, </a:t>
            </a:r>
            <a:br>
              <a:rPr lang="en-US" altLang="ko-KR" sz="1600" b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b="1" dirty="0" err="1" smtClean="0">
                <a:solidFill>
                  <a:schemeClr val="bg2">
                    <a:lumMod val="25000"/>
                  </a:schemeClr>
                </a:solidFill>
              </a:rPr>
              <a:t>task_name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을 </a:t>
            </a:r>
            <a:r>
              <a:rPr lang="en-US" altLang="ko-KR" sz="1600" dirty="0" err="1" smtClean="0">
                <a:solidFill>
                  <a:schemeClr val="bg2">
                    <a:lumMod val="25000"/>
                  </a:schemeClr>
                </a:solidFill>
              </a:rPr>
              <a:t>Mapper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property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처리 하며 </a:t>
            </a:r>
            <a:r>
              <a:rPr lang="en-US" altLang="ko-KR" sz="1600" dirty="0" err="1" smtClean="0">
                <a:solidFill>
                  <a:schemeClr val="bg2">
                    <a:lumMod val="25000"/>
                  </a:schemeClr>
                </a:solidFill>
              </a:rPr>
              <a:t>jsp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에서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 err="1" smtClean="0">
                <a:solidFill>
                  <a:schemeClr val="bg2">
                    <a:lumMod val="25000"/>
                  </a:schemeClr>
                </a:solidFill>
              </a:rPr>
              <a:t>extendedProps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로 설정 처리하여 데이터 입력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583" y="997656"/>
            <a:ext cx="6025651" cy="478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0989" y="1958621"/>
            <a:ext cx="6833870" cy="4502503"/>
          </a:xfrm>
          <a:prstGeom prst="rect">
            <a:avLst/>
          </a:prstGeom>
          <a:noFill/>
          <a:ln w="101600">
            <a:solidFill>
              <a:srgbClr val="4B7FFF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2705100" y="2228851"/>
            <a:ext cx="94869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09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문제점 및 보완사항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1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템플릿 분석 </a:t>
              </a:r>
              <a:r>
                <a:rPr lang="en-US" altLang="ko-KR" dirty="0" smtClean="0"/>
                <a:t>  </a:t>
              </a:r>
              <a:endParaRPr lang="ko-KR" altLang="en-US" dirty="0"/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부트스트랩의 기능 활용이 미숙하여 템플릿 분석을 통해 능력을 보완하였음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21803" y="2877081"/>
            <a:ext cx="10661537" cy="1804879"/>
            <a:chOff x="821803" y="2882869"/>
            <a:chExt cx="10661537" cy="1804879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821803" y="2882869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err="1" smtClean="0"/>
                <a:t>간트차트</a:t>
              </a:r>
              <a:endParaRPr lang="ko-KR" altLang="en-US" dirty="0"/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821803" y="3447037"/>
              <a:ext cx="10661537" cy="124071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개념을 이해하였지만 프로세스를 다루기엔 부족함이 있고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구현하는데 어려움이 있어 조별 통합 작업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으로 대체 할 수 있도록 함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21803" y="4850565"/>
            <a:ext cx="10661537" cy="1515511"/>
            <a:chOff x="821803" y="4850565"/>
            <a:chExt cx="10661537" cy="1515511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>
              <a:off x="821803" y="4850565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3.AJAX</a:t>
              </a:r>
              <a:endParaRPr lang="ko-KR" altLang="en-US" dirty="0"/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821803" y="5414733"/>
              <a:ext cx="10661537" cy="95134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AJAX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로 진행하여 기존 방식과는 달라 적응하는데 어려움이 있으나 반복을 통해 </a:t>
              </a:r>
              <a:r>
                <a:rPr lang="ko-KR" altLang="en-US" smtClean="0">
                  <a:solidFill>
                    <a:schemeClr val="bg2">
                      <a:lumMod val="25000"/>
                    </a:schemeClr>
                  </a:solidFill>
                </a:rPr>
                <a:t>능력을 보완하고 있음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2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요청사항 추가 기능 삭제</a:t>
              </a:r>
              <a:endParaRPr lang="ko-KR" altLang="en-US" dirty="0"/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“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고객 요청 사항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”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기능을 삭제하여 프로그램 상 업무 절차를 간략하게 수정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>
            <a:off x="821803" y="2877081"/>
            <a:ext cx="10661537" cy="1804879"/>
            <a:chOff x="821803" y="2882869"/>
            <a:chExt cx="10661537" cy="1804879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821803" y="2882869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smtClean="0"/>
                <a:t>이슈 게시판의 유형</a:t>
              </a:r>
              <a:endParaRPr lang="ko-KR" altLang="en-US" dirty="0"/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821803" y="3447037"/>
              <a:ext cx="10661537" cy="124071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이슈 게시판의 구성 요소를 보다 명확하게 정의함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중요도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협의 담당자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이슈 발생일 등을 추가하여 발생한 이슈에 맞는 대응이 될 수 있도록 수정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" name="그룹 9"/>
          <p:cNvGrpSpPr/>
          <p:nvPr/>
        </p:nvGrpSpPr>
        <p:grpSpPr>
          <a:xfrm>
            <a:off x="821803" y="4850565"/>
            <a:ext cx="10661537" cy="1796978"/>
            <a:chOff x="821803" y="4850565"/>
            <a:chExt cx="10661537" cy="1796978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>
              <a:off x="821803" y="4850565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</a:t>
              </a:r>
              <a:r>
                <a:rPr lang="ko-KR" altLang="en-US" dirty="0" smtClean="0"/>
                <a:t>테이블 관계 수정</a:t>
              </a:r>
              <a:endParaRPr lang="ko-KR" altLang="en-US" dirty="0"/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821803" y="5414733"/>
              <a:ext cx="10661537" cy="123281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기존 프로젝트 테이블 안에 사용자 코드를 포함 하였으나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업무 배정 시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똑같은 담당자가 배정이 되는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문제가 발생되어 사용자 코드를 업무 테이블에 포함 될 수 있도록 테이블의 관계를 수정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3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디자인 규격화</a:t>
              </a: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세부 페이지 접근 시 데이터를 한눈에 보기 어려워 페이지의 디자인을 규격화함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>
            <a:off x="821803" y="2877081"/>
            <a:ext cx="10661537" cy="1804879"/>
            <a:chOff x="821803" y="2882869"/>
            <a:chExt cx="10661537" cy="1804879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821803" y="2882869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err="1" smtClean="0"/>
                <a:t>간트</a:t>
              </a:r>
              <a:r>
                <a:rPr lang="ko-KR" altLang="en-US" dirty="0" smtClean="0"/>
                <a:t> 차트</a:t>
              </a:r>
              <a:endParaRPr lang="ko-KR" altLang="en-US" dirty="0"/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821803" y="3447037"/>
              <a:ext cx="10661537" cy="124071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API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에 명시된 데이터 구조를 토대로 테이블을 구성하여 적용하였응나 제대로 적용되지 않았음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API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의 데이터 구조 및 샘플로 삽입되어있는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json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데이터를 참고하여 접근 예정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" name="그룹 9"/>
          <p:cNvGrpSpPr/>
          <p:nvPr/>
        </p:nvGrpSpPr>
        <p:grpSpPr>
          <a:xfrm>
            <a:off x="821803" y="4850565"/>
            <a:ext cx="10661537" cy="1796978"/>
            <a:chOff x="821803" y="4850565"/>
            <a:chExt cx="10661537" cy="1796978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>
              <a:off x="821803" y="4850565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</a:t>
              </a:r>
              <a:r>
                <a:rPr lang="ko-KR" altLang="en-US" dirty="0" smtClean="0"/>
                <a:t>날짜 데이터 입력</a:t>
              </a:r>
              <a:endParaRPr lang="ko-KR" altLang="en-US" dirty="0"/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821803" y="5414733"/>
              <a:ext cx="10661537" cy="123281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날짜 데이터 입력 시 타입 변환의 문제로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@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InitBinder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를 통해 날짜를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문자형으로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변환시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자동으로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형변환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될 수 있도록 처리함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4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</a:t>
              </a:r>
              <a:r>
                <a:rPr lang="ko-KR" altLang="en-US" dirty="0" smtClean="0"/>
                <a:t>조원들에게 배정된 업무 확인</a:t>
              </a: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프로젝트 전체 업무를 한번에 확인하기 어려워 요구사항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정의서에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담당자와 진행률을 표시하여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프로젝트의 진행 현황을 바로 확인 할 수 있도록 적용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>
            <a:off x="821803" y="2877081"/>
            <a:ext cx="10661537" cy="1804879"/>
            <a:chOff x="821803" y="2882869"/>
            <a:chExt cx="10661537" cy="1804879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821803" y="2882869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Admin / PM / </a:t>
              </a:r>
              <a:r>
                <a:rPr lang="ko-KR" altLang="en-US" dirty="0" smtClean="0"/>
                <a:t>담당자로 사용자를 구분</a:t>
              </a:r>
              <a:endParaRPr lang="ko-KR" altLang="en-US" dirty="0"/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821803" y="3447037"/>
              <a:ext cx="10661537" cy="124071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고객 항목을 삭제하고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Admin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을 생성하여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Admin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이 사용자에게 권한을 줄 수 있도록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" name="그룹 9"/>
          <p:cNvGrpSpPr/>
          <p:nvPr/>
        </p:nvGrpSpPr>
        <p:grpSpPr>
          <a:xfrm>
            <a:off x="821803" y="4850565"/>
            <a:ext cx="10661537" cy="1796978"/>
            <a:chOff x="821803" y="4850565"/>
            <a:chExt cx="10661537" cy="1796978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>
              <a:off x="821803" y="4850565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</a:t>
              </a:r>
              <a:r>
                <a:rPr lang="ko-KR" altLang="en-US" dirty="0" smtClean="0"/>
                <a:t>내 작업 메뉴 추가</a:t>
              </a:r>
              <a:endParaRPr lang="ko-KR" altLang="en-US" dirty="0"/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821803" y="5414733"/>
              <a:ext cx="10661537" cy="123281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로그인 중인 회원의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ID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를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파라미터로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받아 해당 회원이 포함된 작업과 이슈 리스트를 한 눈에 확인 할 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수 있도록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2]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Ajax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4" y="1026299"/>
            <a:ext cx="9169967" cy="54094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007250"/>
            <a:ext cx="5403361" cy="540941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8053" y="2224132"/>
            <a:ext cx="5710372" cy="3929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587491" y="4018823"/>
            <a:ext cx="3861434" cy="2496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055478" y="3200285"/>
            <a:ext cx="654584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&lt;Script&gt;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태그 내에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ajax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선언하여 구동 가능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4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5458459"/>
            <a:chOff x="821803" y="1158240"/>
            <a:chExt cx="10661537" cy="5458459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mtClean="0"/>
                <a:t>4. </a:t>
              </a:r>
              <a:r>
                <a:rPr lang="en-US" altLang="ko-KR" dirty="0" smtClean="0"/>
                <a:t>Gantt</a:t>
              </a:r>
              <a:endParaRPr lang="ko-KR" altLang="en-US" dirty="0" smtClean="0"/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8"/>
              <a:ext cx="10661537" cy="48942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API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명시된 대로 테이블을 구성하여 해당 값을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json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데이터로 넘겨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간트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차트 웹으로 불러와 화면에 반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영 되도록 하는데 성공 하였으나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tasks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의 내부 배열인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assigs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데이터가 적용되지 않는 현상이 발생함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=&gt;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여러 방법으로 시도 중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매핑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단계에서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ResultType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="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assigs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"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을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ResultMap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=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assigs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어레이리스트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방식으로 바꾸게 되니 불러오는데 성공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 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다만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기존에 써둔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매핑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관련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(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vo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dao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service)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코드를 재구성 하는 과정에서 외래 키 구분 없이  모든 행에 데이터가 불러와짐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해당 문제는 기존 코드를 다시 적용시키는 조치를 취할 예정</a:t>
              </a:r>
            </a:p>
            <a:p>
              <a:pPr marL="342900" indent="-342900">
                <a:lnSpc>
                  <a:spcPct val="150000"/>
                </a:lnSpc>
              </a:pPr>
              <a:endParaRPr lang="ko-KR" altLang="en-US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데이터 로드 이후 웹 상에서 새로운 데이터 삽입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수정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삭제 적용 확인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아직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단으로의 적용은 되지 않은 상태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기존에 발생했던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Assigs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관련 문제가 해결되어 프로젝트 세이브 기능 분석에 집중할 예정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5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Admin </a:t>
              </a:r>
              <a:r>
                <a:rPr lang="ko-KR" altLang="en-US" dirty="0" smtClean="0"/>
                <a:t>권한 설정 표시</a:t>
              </a: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Admin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권한 여부를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0, 1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로 표시하는 방식에서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[O], [X]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로 표시하는 방식으로 변경하여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권한 여부가 한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눈에 확인 될 수 있도록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>
            <a:off x="821803" y="2877081"/>
            <a:ext cx="10661537" cy="1804879"/>
            <a:chOff x="821803" y="2882869"/>
            <a:chExt cx="10661537" cy="1804879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821803" y="2882869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2. </a:t>
              </a:r>
              <a:r>
                <a:rPr lang="ko-KR" altLang="en-US" dirty="0" smtClean="0"/>
                <a:t>캘린더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데이터 화면 적용</a:t>
              </a:r>
              <a:endParaRPr lang="ko-KR" altLang="en-US" dirty="0"/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821803" y="3447037"/>
              <a:ext cx="10661537" cy="124071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일정 등록 시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eclipse Console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창에는 값이 정상적으로 보였으나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와 연동 되지 않는 문제 발생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사용자 정의로 추가된 데이터를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extendedProps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로 설정 처리하여 문제를 해결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" name="그룹 9"/>
          <p:cNvGrpSpPr/>
          <p:nvPr/>
        </p:nvGrpSpPr>
        <p:grpSpPr>
          <a:xfrm>
            <a:off x="821803" y="4850565"/>
            <a:ext cx="10661537" cy="1796978"/>
            <a:chOff x="821803" y="4850565"/>
            <a:chExt cx="10661537" cy="1796978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>
              <a:off x="821803" y="4850565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 Gantt Chart : </a:t>
              </a:r>
              <a:r>
                <a:rPr lang="ko-KR" altLang="en-US" dirty="0" smtClean="0"/>
                <a:t>프로젝트 세이브 </a:t>
              </a:r>
              <a:r>
                <a:rPr lang="ko-KR" altLang="en-US" dirty="0" err="1" smtClean="0"/>
                <a:t>메소드</a:t>
              </a:r>
              <a:r>
                <a:rPr lang="ko-KR" altLang="en-US" dirty="0" smtClean="0"/>
                <a:t> </a:t>
              </a:r>
              <a:r>
                <a:rPr lang="en-US" altLang="ko-KR" dirty="0" err="1" smtClean="0"/>
                <a:t>saveProject</a:t>
              </a:r>
              <a:r>
                <a:rPr lang="en-US" altLang="ko-KR" dirty="0" smtClean="0"/>
                <a:t>() </a:t>
              </a:r>
              <a:r>
                <a:rPr lang="ko-KR" altLang="en-US" dirty="0" smtClean="0"/>
                <a:t>활용</a:t>
              </a:r>
              <a:endParaRPr lang="ko-KR" altLang="en-US" dirty="0"/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821803" y="5414733"/>
              <a:ext cx="10661537" cy="123281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saveProject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()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관련 이해도가 부족하여 적용에 어려움이 있었으나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, API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및 기존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gantt.html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주석에 있는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내용으로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return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값의 형태를 파악하여 해당 문제를 해결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5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4. Gantt Chart : </a:t>
              </a:r>
              <a:r>
                <a:rPr lang="en-US" altLang="ko-KR" dirty="0" err="1" smtClean="0"/>
                <a:t>saveProject</a:t>
              </a:r>
              <a:r>
                <a:rPr lang="en-US" altLang="ko-KR" dirty="0" smtClean="0"/>
                <a:t>()</a:t>
              </a:r>
              <a:r>
                <a:rPr lang="ko-KR" altLang="en-US" dirty="0" smtClean="0"/>
                <a:t>의 </a:t>
              </a:r>
              <a:r>
                <a:rPr lang="en-US" altLang="ko-KR" dirty="0" smtClean="0"/>
                <a:t>return</a:t>
              </a:r>
              <a:r>
                <a:rPr lang="ko-KR" altLang="en-US" dirty="0" smtClean="0"/>
                <a:t>값 구조와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 적용</a:t>
              </a: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기존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gantt.html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의 주석을 확인하여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saveProject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()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메소드의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return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값을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ajax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로 컨트롤러 단에 전송 시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JSON.stringify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(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prj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) </a:t>
              </a:r>
              <a:r>
                <a:rPr lang="ko-KR" altLang="en-US" dirty="0" err="1" smtClean="0">
                  <a:solidFill>
                    <a:schemeClr val="bg2">
                      <a:lumMod val="25000"/>
                    </a:schemeClr>
                  </a:solidFill>
                </a:rPr>
                <a:t>메소드를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 통해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json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</a:rPr>
                <a:t>문자열로 만들어 보내는 것을 확인하여 해당 문제를 해결 함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8" name="직사각형 7"/>
          <p:cNvSpPr>
            <a:spLocks/>
          </p:cNvSpPr>
          <p:nvPr/>
        </p:nvSpPr>
        <p:spPr>
          <a:xfrm>
            <a:off x="821803" y="2877081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5. Gantt Chart : </a:t>
            </a:r>
            <a:r>
              <a:rPr lang="ko-KR" altLang="en-US" dirty="0" smtClean="0"/>
              <a:t>개별 데이터를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인식</a:t>
            </a:r>
            <a:endParaRPr lang="ko-KR" altLang="en-US" dirty="0"/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821803" y="3441249"/>
            <a:ext cx="10661537" cy="3188151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jsp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단에서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json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데이터를 문자열 형식으로 보내고 컨트롤러에서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Requestparam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("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prj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") String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prj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로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받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았으며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컨트롤러 단에서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파싱을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통해 개별 객체를 읽는데 까지 성공했으나 서비스 단으로의 적용이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되지 않았음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.(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개별 데이터를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Null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로 인식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컨트롤러 단에서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파싱을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해주는 것이 아닌 서비스 단에서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파싱을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해야 정상적으로 작동이 되는 것이 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확인되었으며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현재 테스트로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tasks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데이터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(Name, Code, Level, Status)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변경사항이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에 정상적으로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적용되는 것을 확인 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</a:t>
            </a:r>
            <a:r>
              <a:rPr lang="en-US" altLang="ko-KR" sz="3200" b="1" i="1" kern="0" dirty="0" smtClean="0">
                <a:solidFill>
                  <a:srgbClr val="FFFF00"/>
                </a:solidFill>
              </a:rPr>
              <a:t>6</a:t>
            </a:r>
            <a:r>
              <a:rPr lang="ko-KR" altLang="en-US" sz="3200" b="1" i="1" kern="0" dirty="0" smtClean="0">
                <a:solidFill>
                  <a:srgbClr val="FFFF00"/>
                </a:solidFill>
              </a:rPr>
              <a:t>차 문제점 및 보완 사항</a:t>
            </a:r>
            <a:endParaRPr lang="ko-KR" altLang="en-US" sz="5400" kern="0" dirty="0">
              <a:solidFill>
                <a:srgbClr val="FFFF00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821803" y="1158240"/>
            <a:ext cx="10661537" cy="1550237"/>
            <a:chOff x="821803" y="1158240"/>
            <a:chExt cx="10661537" cy="1550237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21803" y="1158240"/>
              <a:ext cx="10661537" cy="38862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 Gantt Chart :  </a:t>
              </a:r>
              <a:r>
                <a:rPr lang="en-US" altLang="ko-KR" dirty="0" err="1" smtClean="0"/>
                <a:t>JSONParser</a:t>
              </a:r>
              <a:r>
                <a:rPr lang="ko-KR" altLang="en-US" dirty="0" smtClean="0"/>
                <a:t>로 </a:t>
              </a:r>
              <a:r>
                <a:rPr lang="en-US" altLang="ko-KR" dirty="0" smtClean="0"/>
                <a:t>Parsing</a:t>
              </a:r>
              <a:r>
                <a:rPr lang="ko-KR" altLang="en-US" dirty="0" smtClean="0"/>
                <a:t>한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데이터 입력</a:t>
              </a: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821803" y="1722409"/>
              <a:ext cx="10661537" cy="9860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JSONParser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</a:t>
              </a:r>
              <a:r>
                <a:rPr lang="ko-KR" alt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파싱해온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데이터를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DB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단으로 보내기 위해 각각의 값을 직접 넣는 번거로움이 있었으나</a:t>
              </a:r>
              <a:endPara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Gson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활용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json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문자열을 곧바로 </a:t>
              </a:r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vo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객체로 변환하는 방법을 이용하여 해결함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8" name="직사각형 7"/>
          <p:cNvSpPr>
            <a:spLocks/>
          </p:cNvSpPr>
          <p:nvPr/>
        </p:nvSpPr>
        <p:spPr>
          <a:xfrm>
            <a:off x="821803" y="2877081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2. Gantt Chart : </a:t>
            </a:r>
            <a:r>
              <a:rPr lang="ko-KR" altLang="en-US" dirty="0" smtClean="0"/>
              <a:t>데이터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등의 내용 반영 문제</a:t>
            </a:r>
            <a:endParaRPr lang="ko-KR" altLang="en-US" dirty="0"/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821803" y="3441249"/>
            <a:ext cx="10661537" cy="3188151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기존 저장 소스는 데이터의 입력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수정을 구별하기 위해 복잡하고 효율성이 떨어지는 하드코딩으로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작성 되었을 뿐만 아니라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데이터의 삭제를 반영할 수조차 없는 구조를 지니고 있었음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원래 쓰이던 하드 코딩 구조가 아닌 다른 방법을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적용하여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기존에 저장되어있던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Gantt Chart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내의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데이터를 모두 삭제함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이후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저장 시 받아온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json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문자열 내용을 새로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insert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하는 방식으로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입력 수정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구분 없이 입력한 내용 그대로 반영 되도록 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09 6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차 문제점 및 보완 사항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3. Gantt Chart : </a:t>
            </a:r>
            <a:r>
              <a:rPr lang="ko-KR" altLang="en-US" dirty="0" smtClean="0"/>
              <a:t>표시되는 데이터의 순서 정렬</a:t>
            </a:r>
            <a:endParaRPr lang="ko-KR" altLang="en-US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8"/>
            <a:ext cx="10661537" cy="4906991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데이터 저장 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Tasks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id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값을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-1,-2 ~-n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순서로 강제 저장하였고 이에 따라 데이터 로드 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-1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을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최 상단으로 정렬하는 구조가 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Tasks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값이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개 미만일 경우 정상적으로 출력이 되었으나 값이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10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개를 넘기는 경우 정렬이 똑바로 되지 않는 문제가 발생함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(-1,-2, ~ -10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순서대로 출력이 안되고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-1,-10,-2,-3 ~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형태로 출력됨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이는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Tasks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id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형태가 문자열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(String)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로 설정되어 있어 발생된 문제로 숫자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(long)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형태로 수정하여 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해결함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2922103" y="2228851"/>
            <a:ext cx="9269897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프로젝트진행 소감 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87018" y="0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프로젝트 </a:t>
            </a:r>
            <a:r>
              <a:rPr lang="ko-KR" altLang="en-US" sz="3200" b="1" i="1" kern="0" dirty="0">
                <a:solidFill>
                  <a:schemeClr val="bg1"/>
                </a:solidFill>
              </a:rPr>
              <a:t>진행 소감</a:t>
            </a:r>
            <a:endParaRPr lang="ko-KR" altLang="en-US" sz="5400" i="1" kern="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/>
              <a:t>전체 소감</a:t>
            </a:r>
            <a:endParaRPr lang="ko-KR" altLang="en-US" sz="2000" b="1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9"/>
            <a:ext cx="10661537" cy="488794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프로그램 언어들을 사용하여 프로젝트를 하나하나 완성해 나가는 과정이 흥미로웠습니다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진행하면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 여러 시행착오를 겪었고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이에 대한 문제를 해결해 나가면서 점차 성장할 수 있었습니다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초반에 생소했던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Spring MVC, JAVA, JSP, Ajax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등의 프로그램 언어들과 프레임워크들이 이번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트를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진행하면서 조금 더 익숙해졌고 활용하는데 조금 더 수월해졌습니다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함께한 팀이 있었기에 서로 부족한 부분을 채워가며 더 많이 성장할 수 있었고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이번 프로젝트를 통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해 기술을 다듬고 기존에 배웠던 내용들을 복습할 수 있어서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개발자로서 한 발을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내딛을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수 있는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좋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은 기회가 되었습니다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프로젝트 진행 소감</a:t>
            </a:r>
            <a:endParaRPr lang="ko-KR" altLang="en-US" sz="5400" i="1" kern="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유민환</a:t>
            </a:r>
            <a:endParaRPr lang="ko-KR" altLang="en-US" b="1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9"/>
            <a:ext cx="10661537" cy="488794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이번 프로젝트를 진행하면서 그 동안 배워왔던 기술들을 여러 시행 착오들을 겪어가며 적용을 해 나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아가면서 길지도 짧지도 않은 시간이었지만 많은 부분이 성장했다고 느껴집니다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 Spring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기반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MVC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로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웹을 구성하는데 대부분 활용함으로 인해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MVC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를 다루는 능력이 상승하고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Mybatis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DB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로의 연계도 프로젝트를 처음 진행할 때보다 능숙해졌다고 느끼고 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나아가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부트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스트랩의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활용과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JQuery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의 구문 활용 등등 스스로 찾고 익히는 부분에서 성장하는 데에 많은 도움이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되었습니다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개발자로써의 한발자국을 띄운 거 같아 뿌듯합니다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프로젝트 진행 소감</a:t>
            </a:r>
            <a:endParaRPr lang="ko-KR" altLang="en-US" sz="5400" i="1" kern="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최지웅</a:t>
            </a:r>
            <a:endParaRPr lang="ko-KR" altLang="en-US" b="1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9"/>
            <a:ext cx="10661537" cy="488794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  이번 프로젝트에서 </a:t>
            </a:r>
            <a:r>
              <a:rPr lang="ko-KR" altLang="en-US" dirty="0" err="1" smtClean="0">
                <a:solidFill>
                  <a:schemeClr val="tx1"/>
                </a:solidFill>
              </a:rPr>
              <a:t>간트차트</a:t>
            </a:r>
            <a:r>
              <a:rPr lang="ko-KR" altLang="en-US" dirty="0" smtClean="0">
                <a:solidFill>
                  <a:schemeClr val="tx1"/>
                </a:solidFill>
              </a:rPr>
              <a:t> 분석을 맡게 되고 해당 </a:t>
            </a:r>
            <a:r>
              <a:rPr lang="ko-KR" altLang="en-US" dirty="0" err="1" smtClean="0">
                <a:solidFill>
                  <a:schemeClr val="tx1"/>
                </a:solidFill>
              </a:rPr>
              <a:t>플러그인을</a:t>
            </a:r>
            <a:r>
              <a:rPr lang="ko-KR" altLang="en-US" dirty="0" smtClean="0">
                <a:solidFill>
                  <a:schemeClr val="tx1"/>
                </a:solidFill>
              </a:rPr>
              <a:t> 처음 접했을 당시 소스코드와 </a:t>
            </a:r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r>
              <a:rPr lang="ko-KR" altLang="en-US" dirty="0" smtClean="0">
                <a:solidFill>
                  <a:schemeClr val="tx1"/>
                </a:solidFill>
              </a:rPr>
              <a:t>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아무리 참고해도 도무지 알 수 없는 구조였기에 진행이 좀처럼 나아지지 않고 막막하기만 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하지만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여러 차례 살펴보던 중 데이터의 세이브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로드가 </a:t>
            </a:r>
            <a:r>
              <a:rPr lang="en-US" altLang="ko-KR" dirty="0" err="1" smtClean="0">
                <a:solidFill>
                  <a:schemeClr val="tx1"/>
                </a:solidFill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</a:rPr>
              <a:t>문자열 데이터로 </a:t>
            </a:r>
            <a:r>
              <a:rPr lang="en-US" altLang="ko-KR" dirty="0" err="1" smtClean="0">
                <a:solidFill>
                  <a:schemeClr val="tx1"/>
                </a:solidFill>
              </a:rPr>
              <a:t>ajax</a:t>
            </a:r>
            <a:r>
              <a:rPr lang="ko-KR" altLang="en-US" dirty="0" smtClean="0">
                <a:solidFill>
                  <a:schemeClr val="tx1"/>
                </a:solidFill>
              </a:rPr>
              <a:t>를 통해 송수신 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는 것을 알게 되었고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전송되는 </a:t>
            </a:r>
            <a:r>
              <a:rPr lang="en-US" altLang="ko-KR" dirty="0" err="1" smtClean="0">
                <a:solidFill>
                  <a:schemeClr val="tx1"/>
                </a:solidFill>
              </a:rPr>
              <a:t>json</a:t>
            </a:r>
            <a:r>
              <a:rPr lang="ko-KR" altLang="en-US" dirty="0" smtClean="0">
                <a:solidFill>
                  <a:schemeClr val="tx1"/>
                </a:solidFill>
              </a:rPr>
              <a:t>문자열 데이터를 자바의 </a:t>
            </a:r>
            <a:r>
              <a:rPr lang="en-US" altLang="ko-KR" dirty="0" err="1" smtClean="0">
                <a:solidFill>
                  <a:schemeClr val="tx1"/>
                </a:solidFill>
              </a:rPr>
              <a:t>vo</a:t>
            </a:r>
            <a:r>
              <a:rPr lang="ko-KR" altLang="en-US" dirty="0" smtClean="0">
                <a:solidFill>
                  <a:schemeClr val="tx1"/>
                </a:solidFill>
              </a:rPr>
              <a:t>객체로 </a:t>
            </a:r>
            <a:r>
              <a:rPr lang="ko-KR" altLang="en-US" dirty="0" err="1" smtClean="0">
                <a:solidFill>
                  <a:schemeClr val="tx1"/>
                </a:solidFill>
              </a:rPr>
              <a:t>매핑하는</a:t>
            </a:r>
            <a:r>
              <a:rPr lang="ko-KR" altLang="en-US" dirty="0" smtClean="0">
                <a:solidFill>
                  <a:schemeClr val="tx1"/>
                </a:solidFill>
              </a:rPr>
              <a:t> 방법을 찾아보던 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Gson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이라는 매우 강력하고 간편한 라이브러리의 사용법 또한 익히게 되었습니다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  데이터 세이브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로드의 </a:t>
            </a:r>
            <a:r>
              <a:rPr lang="ko-KR" altLang="en-US" dirty="0" err="1" smtClean="0">
                <a:solidFill>
                  <a:schemeClr val="tx1"/>
                </a:solidFill>
              </a:rPr>
              <a:t>매커니즘을</a:t>
            </a:r>
            <a:r>
              <a:rPr lang="ko-KR" altLang="en-US" dirty="0" smtClean="0">
                <a:solidFill>
                  <a:schemeClr val="tx1"/>
                </a:solidFill>
              </a:rPr>
              <a:t> 이해한 이후로는 </a:t>
            </a:r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r>
              <a:rPr lang="ko-KR" altLang="en-US" dirty="0" smtClean="0">
                <a:solidFill>
                  <a:schemeClr val="tx1"/>
                </a:solidFill>
              </a:rPr>
              <a:t>단에 적용시킬 적절한 </a:t>
            </a:r>
            <a:r>
              <a:rPr lang="en-US" altLang="ko-KR" dirty="0" smtClean="0">
                <a:solidFill>
                  <a:schemeClr val="tx1"/>
                </a:solidFill>
              </a:rPr>
              <a:t>SQL </a:t>
            </a:r>
            <a:r>
              <a:rPr lang="ko-KR" altLang="en-US" dirty="0" smtClean="0">
                <a:solidFill>
                  <a:schemeClr val="tx1"/>
                </a:solidFill>
              </a:rPr>
              <a:t>구문을 구상하여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Mapper</a:t>
            </a:r>
            <a:r>
              <a:rPr lang="ko-KR" altLang="en-US" dirty="0" smtClean="0">
                <a:solidFill>
                  <a:schemeClr val="tx1"/>
                </a:solidFill>
              </a:rPr>
              <a:t>부분에 적용하고 </a:t>
            </a:r>
            <a:r>
              <a:rPr lang="en-US" altLang="ko-KR" dirty="0" smtClean="0">
                <a:solidFill>
                  <a:schemeClr val="tx1"/>
                </a:solidFill>
              </a:rPr>
              <a:t>Dao</a:t>
            </a:r>
            <a:r>
              <a:rPr lang="ko-KR" altLang="en-US" dirty="0" smtClean="0">
                <a:solidFill>
                  <a:schemeClr val="tx1"/>
                </a:solidFill>
              </a:rPr>
              <a:t>단에서 해당 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메소드를</a:t>
            </a:r>
            <a:r>
              <a:rPr lang="ko-KR" altLang="en-US" dirty="0" smtClean="0">
                <a:solidFill>
                  <a:schemeClr val="tx1"/>
                </a:solidFill>
              </a:rPr>
              <a:t> 선언</a:t>
            </a:r>
            <a:r>
              <a:rPr lang="en-US" altLang="ko-KR" dirty="0" smtClean="0">
                <a:solidFill>
                  <a:schemeClr val="tx1"/>
                </a:solidFill>
              </a:rPr>
              <a:t>, Service</a:t>
            </a:r>
            <a:r>
              <a:rPr lang="ko-KR" altLang="en-US" dirty="0" smtClean="0">
                <a:solidFill>
                  <a:schemeClr val="tx1"/>
                </a:solidFill>
              </a:rPr>
              <a:t>단에서 </a:t>
            </a:r>
            <a:r>
              <a:rPr lang="ko-KR" altLang="en-US" dirty="0" err="1" smtClean="0">
                <a:solidFill>
                  <a:schemeClr val="tx1"/>
                </a:solidFill>
              </a:rPr>
              <a:t>메소드를</a:t>
            </a:r>
            <a:r>
              <a:rPr lang="ko-KR" altLang="en-US" dirty="0" smtClean="0">
                <a:solidFill>
                  <a:schemeClr val="tx1"/>
                </a:solidFill>
              </a:rPr>
              <a:t> 호출하기만 하면 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서 크게 어려움을 느끼지 않았고 </a:t>
            </a:r>
            <a:r>
              <a:rPr lang="ko-KR" altLang="en-US" dirty="0" err="1" smtClean="0">
                <a:solidFill>
                  <a:schemeClr val="tx1"/>
                </a:solidFill>
              </a:rPr>
              <a:t>간트차트</a:t>
            </a:r>
            <a:r>
              <a:rPr lang="ko-KR" altLang="en-US" dirty="0" smtClean="0">
                <a:solidFill>
                  <a:schemeClr val="tx1"/>
                </a:solidFill>
              </a:rPr>
              <a:t> 분석 및 데이터베이스 적용을 수월하게 마칠 수 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프로그램의 구축 뿐만 아니라 특정 플러그인의 구조를 분석하고 이를 이용하여 본인의 데이터를 적용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하는 방법을 자연스레 습득하게 된 점이 정말 유익했던 것 같습니다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프로젝트 진행 소감</a:t>
            </a:r>
            <a:endParaRPr lang="ko-KR" altLang="en-US" sz="5400" i="1" kern="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김경미</a:t>
            </a:r>
            <a:endParaRPr lang="ko-KR" altLang="en-US" b="1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9"/>
            <a:ext cx="10661537" cy="488794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마지막 프로젝트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(MVC)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를 진행하면서 지금까지 배운 시간들이 짧다면 짧고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길다면 긴 시간 동안 배운 개발 지식을 생각하며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어떻게 개발하여야 할까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?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고민하며 프로젝트를 진행하였습니다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처음 프로젝트를 시작할 때는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MVC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와 부트스트랩에 적응하기도 힘들었고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이해도 안됐지만 점점 진행하면서 아직도 조금도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?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미숙하지만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Ajax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동기화 기법을 통해 연결하는 것이나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MVC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가 이해도 되고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개발이 되는 게 신기하고 재미있었습니다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제가 대학교 때 배웠던 수업은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백엔드와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프론트엔드를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각각 다른 프로그램을 사용하여 개발한 다음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TCP/IP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나 다른 프로그램으로 연결하거나 아니면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C#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수업만 배웠었는데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MVC, Ajax, Bootstrap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를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알게되고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프로젝트를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</a:rPr>
              <a:t>진행하다보니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소스를 보며 이해하면서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오류를 찾아가는 제 자신이 더 성장하고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신기하고 재미있어 집에서도 개발을 하는 제 자신을 발견하였습니다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 아직 제가 성장할 부분이 많이 많이 남아있지만 많이 배우고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자신감도 생겨 뿌듯합니다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지금까지 강사님과 모두모두 수고하셨습니다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 ^^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70560" y="1007905"/>
            <a:ext cx="10900117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간트</a:t>
            </a:r>
            <a:r>
              <a:rPr lang="ko-KR" altLang="en-US" b="1" dirty="0" smtClean="0"/>
              <a:t> 차트</a:t>
            </a:r>
            <a:r>
              <a:rPr lang="en-US" altLang="ko-KR" b="1" dirty="0" smtClean="0"/>
              <a:t>(Gantt Chart)</a:t>
            </a:r>
            <a:r>
              <a:rPr lang="ko-KR" altLang="en-US" dirty="0" smtClean="0"/>
              <a:t>란 프로젝트 일정 관리를 위한 도구로</a:t>
            </a:r>
            <a:r>
              <a:rPr lang="ko-KR" altLang="en-US" dirty="0"/>
              <a:t>써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크게 좌</a:t>
            </a:r>
            <a:r>
              <a:rPr lang="en-US" altLang="ko-KR" dirty="0" smtClean="0"/>
              <a:t>,</a:t>
            </a:r>
            <a:r>
              <a:rPr lang="ko-KR" altLang="en-US" dirty="0" smtClean="0"/>
              <a:t>우측으로 나뉘어져 있는 특징을 가진다</a:t>
            </a:r>
            <a:r>
              <a:rPr lang="en-US" altLang="ko-KR" dirty="0" smtClean="0"/>
              <a:t>. </a:t>
            </a:r>
            <a:r>
              <a:rPr lang="ko-KR" altLang="en-US" b="1" dirty="0" smtClean="0"/>
              <a:t>좌측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작업명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시작일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완료일을</a:t>
            </a:r>
            <a:r>
              <a:rPr lang="ko-KR" altLang="en-US" dirty="0" smtClean="0"/>
              <a:t> 비롯한 작업에 대한 정보 및 수치가 테이블 형태로 기록되며</a:t>
            </a:r>
            <a:r>
              <a:rPr lang="en-US" altLang="ko-KR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우측</a:t>
            </a:r>
            <a:r>
              <a:rPr lang="ko-KR" altLang="en-US" dirty="0" smtClean="0"/>
              <a:t>은 좌측 테이블에 기록된 데이터가 막대</a:t>
            </a:r>
            <a:r>
              <a:rPr lang="en-US" altLang="ko-KR" dirty="0" smtClean="0"/>
              <a:t>(bar) </a:t>
            </a:r>
            <a:r>
              <a:rPr lang="ko-KR" altLang="en-US" dirty="0" smtClean="0"/>
              <a:t>그래프의 형태로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 smtClean="0"/>
              <a:t>간트</a:t>
            </a:r>
            <a:r>
              <a:rPr lang="ko-KR" altLang="en-US" b="1" dirty="0" smtClean="0"/>
              <a:t> 차트 웹</a:t>
            </a:r>
            <a:r>
              <a:rPr lang="ko-KR" altLang="en-US" dirty="0" smtClean="0"/>
              <a:t>에서 입력 되는 데이터의 </a:t>
            </a:r>
            <a:r>
              <a:rPr lang="ko-KR" altLang="en-US" b="1" dirty="0" smtClean="0"/>
              <a:t>세이브</a:t>
            </a:r>
            <a:r>
              <a:rPr lang="ko-KR" altLang="en-US" dirty="0" smtClean="0"/>
              <a:t> 및 저장되어있는 차트 데이터의 </a:t>
            </a:r>
            <a:r>
              <a:rPr lang="ko-KR" altLang="en-US" b="1" dirty="0" smtClean="0"/>
              <a:t>로드</a:t>
            </a:r>
            <a:r>
              <a:rPr lang="ko-KR" altLang="en-US" dirty="0" smtClean="0"/>
              <a:t> 둘 모두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데이터  형태를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로 주고받는 구조로 되어있으며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로의 접근은 </a:t>
            </a:r>
            <a:r>
              <a:rPr lang="ko-KR" altLang="en-US" b="1" dirty="0" smtClean="0"/>
              <a:t>핵심 기술</a:t>
            </a:r>
            <a:r>
              <a:rPr lang="en-US" altLang="ko-KR" b="1" dirty="0" smtClean="0"/>
              <a:t>1</a:t>
            </a:r>
            <a:r>
              <a:rPr lang="ko-KR" altLang="en-US" dirty="0" smtClean="0"/>
              <a:t>에서 언급 되었던 </a:t>
            </a:r>
            <a:r>
              <a:rPr lang="en-US" altLang="ko-KR" b="1" dirty="0" smtClean="0"/>
              <a:t>Spring MVC </a:t>
            </a:r>
            <a:r>
              <a:rPr lang="ko-KR" altLang="en-US" dirty="0" smtClean="0"/>
              <a:t>방식을 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</a:t>
            </a:r>
            <a:r>
              <a:rPr lang="ko-KR" altLang="en-US" b="1" dirty="0" err="1" smtClean="0"/>
              <a:t>세이브</a:t>
            </a:r>
            <a:r>
              <a:rPr lang="ko-KR" altLang="en-US" dirty="0" err="1" smtClean="0"/>
              <a:t>시</a:t>
            </a:r>
            <a:r>
              <a:rPr lang="ko-KR" altLang="en-US" dirty="0" smtClean="0"/>
              <a:t> 받아온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문자열 데이터를 </a:t>
            </a:r>
            <a:r>
              <a:rPr lang="en-US" altLang="ko-KR" dirty="0" err="1" smtClean="0"/>
              <a:t>Gson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라이브러리로 </a:t>
            </a:r>
            <a:r>
              <a:rPr lang="ko-KR" altLang="en-US" dirty="0" err="1" smtClean="0"/>
              <a:t>매핑한다</a:t>
            </a:r>
            <a:r>
              <a:rPr lang="en-US" altLang="ko-KR" dirty="0" smtClean="0"/>
              <a:t>.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그외</a:t>
            </a:r>
            <a:r>
              <a:rPr lang="ko-KR" altLang="en-US" dirty="0" smtClean="0"/>
              <a:t> 특징은 다음과 같다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작업 상태 관리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작업별</a:t>
            </a:r>
            <a:r>
              <a:rPr lang="ko-KR" altLang="en-US" dirty="0" smtClean="0"/>
              <a:t> 담당자 할당 관리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데이터 입력 실행 취소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Ctrl+Z</a:t>
            </a:r>
            <a:r>
              <a:rPr lang="en-US" altLang="ko-KR" dirty="0" smtClean="0"/>
              <a:t>)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표시되는 작업 순서 변경 적용 지원</a:t>
            </a:r>
            <a:endParaRPr lang="en-US" altLang="ko-KR" dirty="0" smtClean="0"/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3]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Gantt Chart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2" y="947814"/>
            <a:ext cx="10058400" cy="5657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75592" y="1503485"/>
            <a:ext cx="5896708" cy="4950069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설명선 2 4"/>
          <p:cNvSpPr/>
          <p:nvPr/>
        </p:nvSpPr>
        <p:spPr>
          <a:xfrm>
            <a:off x="8002464" y="852771"/>
            <a:ext cx="2233247" cy="1072662"/>
          </a:xfrm>
          <a:prstGeom prst="borderCallout2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작업 데이터가 표시되는 </a:t>
            </a:r>
            <a:r>
              <a:rPr lang="ko-KR" altLang="en-US" dirty="0" err="1" smtClean="0">
                <a:solidFill>
                  <a:schemeClr val="tx1"/>
                </a:solidFill>
              </a:rPr>
              <a:t>좌측부분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72300" y="1503485"/>
            <a:ext cx="4161692" cy="4950069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8"/>
          <p:cNvGrpSpPr/>
          <p:nvPr/>
        </p:nvGrpSpPr>
        <p:grpSpPr>
          <a:xfrm>
            <a:off x="3089031" y="2898499"/>
            <a:ext cx="2664069" cy="1278095"/>
            <a:chOff x="3089031" y="2898499"/>
            <a:chExt cx="2664069" cy="1278095"/>
          </a:xfrm>
        </p:grpSpPr>
        <p:sp>
          <p:nvSpPr>
            <p:cNvPr id="7" name="설명선 2 6"/>
            <p:cNvSpPr/>
            <p:nvPr/>
          </p:nvSpPr>
          <p:spPr>
            <a:xfrm rot="10800000">
              <a:off x="3089031" y="2898499"/>
              <a:ext cx="2664069" cy="1278095"/>
            </a:xfrm>
            <a:prstGeom prst="borderCallout2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35569" y="3237821"/>
              <a:ext cx="25175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좌측 데이터가 막대로 표시되는 </a:t>
              </a:r>
              <a:r>
                <a:rPr lang="ko-KR" altLang="en-US" dirty="0" err="1" smtClean="0"/>
                <a:t>우측부분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79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10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프로젝트 진행 소감</a:t>
            </a:r>
            <a:endParaRPr lang="ko-KR" altLang="en-US" sz="5400" i="1" kern="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1803" y="1158240"/>
            <a:ext cx="10661537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/>
              <a:t>이선향</a:t>
            </a:r>
            <a:endParaRPr lang="ko-KR" altLang="en-US" b="1" dirty="0"/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821803" y="1722409"/>
            <a:ext cx="10661537" cy="488794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 JAVA, JSP, Spring MVC,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MyBatis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Ajax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등 그 동안 배워왔던 기술들을 토대로 하나하나 완성되는 과정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에서 큰 성취감을 느꼈습니다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 Spring MVC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를 다루는 부분에서도 이전보다 많이 성장하였음을 느낄 수 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있었습니다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많은 시행 착오를 겪었으나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함께한 팀이 있었기에 서로 부족한 부분을 채워가며 더 많이 성장할 수 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있었습니다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이번 프로젝트를 통해 기술을 다듬고 기존에 배웠던 내용들을 복습 할 수 있는 좋은 기회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가 되었습니다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</a:pP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63588" y="3742203"/>
            <a:ext cx="7243938" cy="1956464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lvl="1" algn="ctr">
              <a:lnSpc>
                <a:spcPct val="150000"/>
              </a:lnSpc>
            </a:pPr>
            <a:endParaRPr lang="ko-KR" altLang="en-US" sz="44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463588" y="1375604"/>
            <a:ext cx="7243938" cy="235642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tlCol="0" anchor="ctr"/>
          <a:lstStyle/>
          <a:p>
            <a:pPr latinLnBrk="0">
              <a:lnSpc>
                <a:spcPct val="150000"/>
              </a:lnSpc>
              <a:defRPr/>
            </a:pPr>
            <a:endParaRPr lang="en-US" altLang="ko-KR" sz="4400" b="1" i="1" kern="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그림 5" descr="pms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80" y="1837860"/>
            <a:ext cx="2865120" cy="1607262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4953" y="4170402"/>
            <a:ext cx="3467616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4400" b="1" dirty="0" smtClean="0">
                <a:solidFill>
                  <a:prstClr val="white"/>
                </a:solidFill>
                <a:latin typeface="+mn-ea"/>
              </a:rPr>
              <a:t>감사합니다</a:t>
            </a:r>
            <a:endParaRPr lang="ko-KR" altLang="en-US" sz="4400" b="1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3]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Gantt Chart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3" y="2056627"/>
            <a:ext cx="4635896" cy="390554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70560" y="1007905"/>
            <a:ext cx="109001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Ajax</a:t>
            </a:r>
            <a:r>
              <a:rPr lang="ko-KR" altLang="en-US" b="1" dirty="0" smtClean="0"/>
              <a:t>를 통한 </a:t>
            </a:r>
            <a:r>
              <a:rPr lang="en-US" altLang="ko-KR" b="1" dirty="0" err="1" smtClean="0"/>
              <a:t>Json</a:t>
            </a:r>
            <a:r>
              <a:rPr lang="ko-KR" altLang="en-US" b="1" dirty="0" smtClean="0"/>
              <a:t>데이터 송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수신으로 데이터 로드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세이브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839633" y="3860714"/>
            <a:ext cx="4827999" cy="2438400"/>
          </a:xfrm>
          <a:prstGeom prst="rect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919536" y="4383013"/>
            <a:ext cx="3448162" cy="144016"/>
          </a:xfrm>
          <a:prstGeom prst="rect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94132" y="4881409"/>
            <a:ext cx="1972853" cy="144016"/>
          </a:xfrm>
          <a:prstGeom prst="rect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074508" y="4527029"/>
            <a:ext cx="494270" cy="354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31" idx="3"/>
          </p:cNvCxnSpPr>
          <p:nvPr/>
        </p:nvCxnSpPr>
        <p:spPr>
          <a:xfrm>
            <a:off x="3566985" y="4953417"/>
            <a:ext cx="2001793" cy="1219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092191" y="3316059"/>
            <a:ext cx="1403409" cy="202858"/>
          </a:xfrm>
          <a:prstGeom prst="rect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설명선 2 62"/>
          <p:cNvSpPr/>
          <p:nvPr/>
        </p:nvSpPr>
        <p:spPr>
          <a:xfrm>
            <a:off x="2801924" y="2494063"/>
            <a:ext cx="1621065" cy="731444"/>
          </a:xfrm>
          <a:prstGeom prst="borderCallout2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프로그램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실행시</a:t>
            </a:r>
            <a:r>
              <a:rPr lang="ko-KR" altLang="en-US" sz="1050" dirty="0" smtClean="0">
                <a:solidFill>
                  <a:schemeClr val="tx1"/>
                </a:solidFill>
              </a:rPr>
              <a:t> 바로 해당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메소드가</a:t>
            </a:r>
            <a:r>
              <a:rPr lang="ko-KR" altLang="en-US" sz="1050" dirty="0" smtClean="0">
                <a:solidFill>
                  <a:schemeClr val="tx1"/>
                </a:solidFill>
              </a:rPr>
              <a:t> 실행된다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43" y="2009773"/>
            <a:ext cx="5118787" cy="45815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68778" y="4381580"/>
            <a:ext cx="2323071" cy="1063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dirty="0" smtClean="0">
                <a:solidFill>
                  <a:prstClr val="black"/>
                </a:solidFill>
              </a:rPr>
              <a:t>조회하고자 하는 프로젝트 코드를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파라미터값으로</a:t>
            </a:r>
            <a:r>
              <a:rPr lang="ko-KR" altLang="en-US" sz="1100" dirty="0" smtClean="0">
                <a:solidFill>
                  <a:prstClr val="black"/>
                </a:solidFill>
              </a:rPr>
              <a:t> 사용</a:t>
            </a:r>
            <a:r>
              <a:rPr lang="en-US" altLang="ko-KR" sz="1100" dirty="0" smtClean="0">
                <a:solidFill>
                  <a:prstClr val="black"/>
                </a:solidFill>
              </a:rPr>
              <a:t>, Spring MVC</a:t>
            </a:r>
            <a:r>
              <a:rPr lang="ko-KR" altLang="en-US" sz="1100" dirty="0" smtClean="0">
                <a:solidFill>
                  <a:prstClr val="black"/>
                </a:solidFill>
              </a:rPr>
              <a:t>의 컨트롤러로 전송하여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파라미터값에</a:t>
            </a:r>
            <a:r>
              <a:rPr lang="ko-KR" altLang="en-US" sz="1100" dirty="0" smtClean="0">
                <a:solidFill>
                  <a:prstClr val="black"/>
                </a:solidFill>
              </a:rPr>
              <a:t> 해당하는 프로젝트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lvl="0" algn="ctr"/>
            <a:r>
              <a:rPr lang="ko-KR" altLang="en-US" sz="1100" dirty="0" smtClean="0">
                <a:solidFill>
                  <a:prstClr val="black"/>
                </a:solidFill>
              </a:rPr>
              <a:t> 데이터를 불러온다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3" name="설명선 2 12"/>
          <p:cNvSpPr/>
          <p:nvPr/>
        </p:nvSpPr>
        <p:spPr>
          <a:xfrm>
            <a:off x="5412258" y="2626581"/>
            <a:ext cx="2297225" cy="1079157"/>
          </a:xfrm>
          <a:prstGeom prst="borderCallout2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DB</a:t>
            </a:r>
            <a:r>
              <a:rPr lang="ko-KR" altLang="en-US" sz="1100" dirty="0" smtClean="0">
                <a:solidFill>
                  <a:schemeClr val="tx1"/>
                </a:solidFill>
              </a:rPr>
              <a:t>에 저장되어있는 데이터에 접근하기 위한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loadGanttFromServer</a:t>
            </a:r>
            <a:r>
              <a:rPr lang="en-US" altLang="ko-KR" sz="1100" dirty="0" smtClean="0">
                <a:solidFill>
                  <a:schemeClr val="tx1"/>
                </a:solidFill>
              </a:rPr>
              <a:t>()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메소드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48500" y="155257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데이터의 로드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54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8" grpId="0" animBg="1"/>
      <p:bldP spid="28" grpId="1" animBg="1"/>
      <p:bldP spid="31" grpId="0" animBg="1"/>
      <p:bldP spid="31" grpId="1" animBg="1"/>
      <p:bldP spid="62" grpId="0" animBg="1"/>
      <p:bldP spid="63" grpId="0" animBg="1"/>
      <p:bldP spid="15" grpId="0" animBg="1"/>
      <p:bldP spid="15" grpId="1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3]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Gantt Chart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0560" y="1007905"/>
            <a:ext cx="109001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Ajax</a:t>
            </a:r>
            <a:r>
              <a:rPr lang="ko-KR" altLang="en-US" b="1" dirty="0" smtClean="0"/>
              <a:t>를 통한 </a:t>
            </a:r>
            <a:r>
              <a:rPr lang="en-US" altLang="ko-KR" b="1" dirty="0" err="1" smtClean="0"/>
              <a:t>Json</a:t>
            </a:r>
            <a:r>
              <a:rPr lang="ko-KR" altLang="en-US" b="1" dirty="0" smtClean="0"/>
              <a:t>데이터 송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수신으로 데이터 로드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세이브</a:t>
            </a:r>
            <a:endParaRPr lang="en-US" altLang="ko-KR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5" y="1951149"/>
            <a:ext cx="3880718" cy="399197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048500" y="155257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데이터의 세이브 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18" y="2020094"/>
            <a:ext cx="6078709" cy="1841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27" y="4566424"/>
            <a:ext cx="6080400" cy="1376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9"/>
          <p:cNvGrpSpPr/>
          <p:nvPr/>
        </p:nvGrpSpPr>
        <p:grpSpPr>
          <a:xfrm>
            <a:off x="1066800" y="2093357"/>
            <a:ext cx="4215618" cy="1015663"/>
            <a:chOff x="1066800" y="2093357"/>
            <a:chExt cx="4215618" cy="1015663"/>
          </a:xfrm>
        </p:grpSpPr>
        <p:cxnSp>
          <p:nvCxnSpPr>
            <p:cNvPr id="9" name="꺾인 연결선 8"/>
            <p:cNvCxnSpPr/>
            <p:nvPr/>
          </p:nvCxnSpPr>
          <p:spPr>
            <a:xfrm>
              <a:off x="4682343" y="2409825"/>
              <a:ext cx="600075" cy="487918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1066800" y="2162175"/>
              <a:ext cx="1809750" cy="257175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90850" y="2093357"/>
              <a:ext cx="1691493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View</a:t>
              </a:r>
              <a:r>
                <a:rPr lang="ko-KR" altLang="en-US" sz="1200" dirty="0" smtClean="0"/>
                <a:t>단에서 입력된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데이터를 </a:t>
              </a:r>
              <a:r>
                <a:rPr lang="en-US" altLang="ko-KR" sz="1200" dirty="0" err="1" smtClean="0"/>
                <a:t>json</a:t>
              </a:r>
              <a:r>
                <a:rPr lang="ko-KR" altLang="en-US" sz="1200" dirty="0" smtClean="0"/>
                <a:t>오브젝트 형태로 할당하는 </a:t>
              </a:r>
              <a:r>
                <a:rPr lang="en-US" altLang="ko-KR" sz="1200" dirty="0" err="1" smtClean="0"/>
                <a:t>saveProject</a:t>
              </a:r>
              <a:r>
                <a:rPr lang="en-US" altLang="ko-KR" sz="1200" dirty="0" smtClean="0"/>
                <a:t>() </a:t>
              </a:r>
              <a:r>
                <a:rPr lang="ko-KR" altLang="en-US" sz="1200" dirty="0" err="1" smtClean="0"/>
                <a:t>메소드</a:t>
              </a:r>
              <a:r>
                <a:rPr lang="ko-KR" altLang="en-US" sz="1200" dirty="0" smtClean="0"/>
                <a:t> 호출</a:t>
              </a:r>
              <a:endParaRPr lang="ko-KR" altLang="en-US" sz="1200" dirty="0"/>
            </a:p>
          </p:txBody>
        </p:sp>
        <p:cxnSp>
          <p:nvCxnSpPr>
            <p:cNvPr id="18" name="직선 연결선 17"/>
            <p:cNvCxnSpPr>
              <a:stCxn id="14" idx="1"/>
            </p:cNvCxnSpPr>
            <p:nvPr/>
          </p:nvCxnSpPr>
          <p:spPr>
            <a:xfrm flipH="1" flipV="1">
              <a:off x="2876550" y="2290773"/>
              <a:ext cx="114300" cy="310416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5282418" y="2020094"/>
            <a:ext cx="6078709" cy="1408906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41"/>
          <p:cNvGrpSpPr/>
          <p:nvPr/>
        </p:nvGrpSpPr>
        <p:grpSpPr>
          <a:xfrm>
            <a:off x="1066800" y="2419350"/>
            <a:ext cx="4733925" cy="1541681"/>
            <a:chOff x="1066800" y="2419350"/>
            <a:chExt cx="4733925" cy="1541681"/>
          </a:xfrm>
        </p:grpSpPr>
        <p:sp>
          <p:nvSpPr>
            <p:cNvPr id="24" name="직사각형 23"/>
            <p:cNvSpPr/>
            <p:nvPr/>
          </p:nvSpPr>
          <p:spPr>
            <a:xfrm>
              <a:off x="1066800" y="2419350"/>
              <a:ext cx="1924050" cy="790575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2" name="꺾인 연결선 31"/>
            <p:cNvCxnSpPr>
              <a:stCxn id="24" idx="3"/>
            </p:cNvCxnSpPr>
            <p:nvPr/>
          </p:nvCxnSpPr>
          <p:spPr>
            <a:xfrm>
              <a:off x="2990850" y="2814638"/>
              <a:ext cx="819150" cy="7762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36596" y="3314700"/>
              <a:ext cx="19641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작업 표시 순서 설정을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위해 </a:t>
              </a:r>
              <a:r>
                <a:rPr lang="en-US" altLang="ko-KR" sz="1200" dirty="0" smtClean="0"/>
                <a:t>tasks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smtClean="0"/>
                <a:t>id</a:t>
              </a:r>
              <a:r>
                <a:rPr lang="ko-KR" altLang="en-US" sz="1200" dirty="0" smtClean="0"/>
                <a:t>값을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-1, -2, ~ -n </a:t>
              </a:r>
              <a:r>
                <a:rPr lang="ko-KR" altLang="en-US" sz="1200" dirty="0" smtClean="0"/>
                <a:t>형태로 지정</a:t>
              </a:r>
            </a:p>
          </p:txBody>
        </p:sp>
      </p:grpSp>
      <p:grpSp>
        <p:nvGrpSpPr>
          <p:cNvPr id="4" name="그룹 59"/>
          <p:cNvGrpSpPr/>
          <p:nvPr/>
        </p:nvGrpSpPr>
        <p:grpSpPr>
          <a:xfrm>
            <a:off x="1533525" y="3637865"/>
            <a:ext cx="4962525" cy="986999"/>
            <a:chOff x="1533525" y="3637865"/>
            <a:chExt cx="4962525" cy="986999"/>
          </a:xfrm>
        </p:grpSpPr>
        <p:sp>
          <p:nvSpPr>
            <p:cNvPr id="43" name="직사각형 42"/>
            <p:cNvSpPr/>
            <p:nvPr/>
          </p:nvSpPr>
          <p:spPr>
            <a:xfrm>
              <a:off x="1533525" y="3637865"/>
              <a:ext cx="1781175" cy="30926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58" name="꺾인 연결선 57"/>
            <p:cNvCxnSpPr/>
            <p:nvPr/>
          </p:nvCxnSpPr>
          <p:spPr>
            <a:xfrm>
              <a:off x="3314700" y="3792499"/>
              <a:ext cx="781050" cy="589001"/>
            </a:xfrm>
            <a:prstGeom prst="bent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4095749" y="4163199"/>
              <a:ext cx="2400301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할당된 </a:t>
              </a:r>
              <a:r>
                <a:rPr lang="en-US" altLang="ko-KR" sz="1200" dirty="0" err="1" smtClean="0"/>
                <a:t>json</a:t>
              </a:r>
              <a:r>
                <a:rPr lang="ko-KR" altLang="en-US" sz="1200" dirty="0" smtClean="0"/>
                <a:t>오브젝트를</a:t>
              </a:r>
              <a:endParaRPr lang="en-US" altLang="ko-KR" sz="1200" dirty="0" smtClean="0"/>
            </a:p>
            <a:p>
              <a:r>
                <a:rPr lang="en-US" altLang="ko-KR" sz="1200" dirty="0" err="1" smtClean="0"/>
                <a:t>json</a:t>
              </a:r>
              <a:r>
                <a:rPr lang="ko-KR" altLang="en-US" sz="1200" dirty="0" smtClean="0"/>
                <a:t>문자열 형태로 변환 시킨 뒤</a:t>
              </a:r>
            </a:p>
          </p:txBody>
        </p:sp>
      </p:grpSp>
      <p:grpSp>
        <p:nvGrpSpPr>
          <p:cNvPr id="7" name="그룹 1049"/>
          <p:cNvGrpSpPr/>
          <p:nvPr/>
        </p:nvGrpSpPr>
        <p:grpSpPr>
          <a:xfrm>
            <a:off x="1051623" y="3174205"/>
            <a:ext cx="4224980" cy="2147241"/>
            <a:chOff x="1051623" y="3174205"/>
            <a:chExt cx="4224980" cy="2147241"/>
          </a:xfrm>
        </p:grpSpPr>
        <p:sp>
          <p:nvSpPr>
            <p:cNvPr id="1024" name="직사각형 1023"/>
            <p:cNvSpPr/>
            <p:nvPr/>
          </p:nvSpPr>
          <p:spPr>
            <a:xfrm>
              <a:off x="1070673" y="3174205"/>
              <a:ext cx="2392555" cy="22621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027" name="꺾인 연결선 1026"/>
            <p:cNvCxnSpPr>
              <a:stCxn id="1024" idx="1"/>
            </p:cNvCxnSpPr>
            <p:nvPr/>
          </p:nvCxnSpPr>
          <p:spPr>
            <a:xfrm rot="10800000" flipH="1" flipV="1">
              <a:off x="1070673" y="3287315"/>
              <a:ext cx="642872" cy="1551384"/>
            </a:xfrm>
            <a:prstGeom prst="bentConnector4">
              <a:avLst>
                <a:gd name="adj1" fmla="val -35559"/>
                <a:gd name="adj2" fmla="val 5364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6" name="TextBox 1035"/>
            <p:cNvSpPr txBox="1"/>
            <p:nvPr/>
          </p:nvSpPr>
          <p:spPr>
            <a:xfrm>
              <a:off x="1051623" y="4859781"/>
              <a:ext cx="3133725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ajax</a:t>
              </a:r>
              <a:r>
                <a:rPr lang="ko-KR" altLang="en-US" sz="1200" dirty="0" smtClean="0"/>
                <a:t>통신을 이용하여 </a:t>
              </a:r>
              <a:r>
                <a:rPr lang="ko-KR" altLang="en-US" sz="1200" dirty="0"/>
                <a:t>해당 데이터를 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컨트롤러로 접근시킨 뒤</a:t>
              </a:r>
              <a:r>
                <a:rPr lang="en-US" altLang="ko-KR" sz="1200" dirty="0" smtClean="0"/>
                <a:t> DB</a:t>
              </a:r>
              <a:r>
                <a:rPr lang="ko-KR" altLang="en-US" sz="1200" dirty="0" smtClean="0"/>
                <a:t>에 적용</a:t>
              </a:r>
            </a:p>
          </p:txBody>
        </p:sp>
        <p:cxnSp>
          <p:nvCxnSpPr>
            <p:cNvPr id="1040" name="직선 화살표 연결선 1039"/>
            <p:cNvCxnSpPr/>
            <p:nvPr/>
          </p:nvCxnSpPr>
          <p:spPr>
            <a:xfrm>
              <a:off x="4185599" y="5098107"/>
              <a:ext cx="1091004" cy="518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7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4] </a:t>
            </a:r>
            <a:r>
              <a:rPr lang="ko-KR" altLang="en-US" sz="3600" b="1" kern="0" dirty="0" smtClean="0">
                <a:solidFill>
                  <a:schemeClr val="bg1"/>
                </a:solidFill>
              </a:rPr>
              <a:t>다국어 처리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482" name="Picture 2" descr="다국어 이미지 검색결과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1711" y="1986643"/>
            <a:ext cx="9165318" cy="4729972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670560" y="1007905"/>
            <a:ext cx="1064187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다국어 처리는 </a:t>
            </a:r>
            <a:r>
              <a:rPr lang="en-US" altLang="ko-KR" dirty="0" smtClean="0"/>
              <a:t>IT</a:t>
            </a:r>
            <a:r>
              <a:rPr lang="ko-KR" altLang="en-US" dirty="0" smtClean="0"/>
              <a:t>분야에서 기본으로 자리잡고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다국어 처리는</a:t>
            </a:r>
            <a:r>
              <a:rPr lang="en-US" altLang="ko-KR" dirty="0" smtClean="0"/>
              <a:t> “</a:t>
            </a:r>
            <a:r>
              <a:rPr lang="ko-KR" altLang="en-US" b="1" dirty="0" smtClean="0"/>
              <a:t>다국어로 변환할 수 있는 정적 문자열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properites</a:t>
            </a:r>
            <a:r>
              <a:rPr lang="en-US" altLang="ko-KR" b="1" dirty="0" smtClean="0"/>
              <a:t>)”</a:t>
            </a:r>
            <a:r>
              <a:rPr lang="ko-KR" altLang="en-US" b="1" dirty="0" smtClean="0"/>
              <a:t>을 준비하여 처리한다</a:t>
            </a:r>
            <a:r>
              <a:rPr lang="en-US" altLang="ko-KR" b="1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0578" y="2017486"/>
            <a:ext cx="3430844" cy="349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4" name="그룹 43"/>
          <p:cNvGrpSpPr/>
          <p:nvPr/>
        </p:nvGrpSpPr>
        <p:grpSpPr>
          <a:xfrm>
            <a:off x="4380578" y="2017486"/>
            <a:ext cx="3430844" cy="3490684"/>
            <a:chOff x="4380578" y="2017486"/>
            <a:chExt cx="3430844" cy="3490684"/>
          </a:xfrm>
        </p:grpSpPr>
        <p:pic>
          <p:nvPicPr>
            <p:cNvPr id="13312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80578" y="2017486"/>
              <a:ext cx="3430844" cy="3490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" name="직사각형 36"/>
            <p:cNvSpPr/>
            <p:nvPr/>
          </p:nvSpPr>
          <p:spPr>
            <a:xfrm>
              <a:off x="4495800" y="3149600"/>
              <a:ext cx="1028700" cy="3048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4] </a:t>
            </a:r>
            <a:r>
              <a:rPr lang="ko-KR" altLang="en-US" sz="3600" b="1" kern="0" dirty="0" smtClean="0">
                <a:solidFill>
                  <a:schemeClr val="bg1"/>
                </a:solidFill>
              </a:rPr>
              <a:t>다국어 처리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312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5398" y="2109787"/>
            <a:ext cx="2114550" cy="1238250"/>
          </a:xfrm>
          <a:prstGeom prst="rect">
            <a:avLst/>
          </a:prstGeom>
          <a:noFill/>
          <a:ln w="76200">
            <a:solidFill>
              <a:srgbClr val="4B7FFF"/>
            </a:solidFill>
            <a:miter lim="800000"/>
            <a:headEnd/>
            <a:tailEnd/>
          </a:ln>
          <a:effectLst/>
        </p:spPr>
      </p:pic>
      <p:grpSp>
        <p:nvGrpSpPr>
          <p:cNvPr id="34" name="그룹 33"/>
          <p:cNvGrpSpPr/>
          <p:nvPr/>
        </p:nvGrpSpPr>
        <p:grpSpPr>
          <a:xfrm>
            <a:off x="3216730" y="1685925"/>
            <a:ext cx="7573508" cy="2085975"/>
            <a:chOff x="3381830" y="2647270"/>
            <a:chExt cx="7573508" cy="2085975"/>
          </a:xfrm>
        </p:grpSpPr>
        <p:grpSp>
          <p:nvGrpSpPr>
            <p:cNvPr id="29" name="그룹 28"/>
            <p:cNvGrpSpPr/>
            <p:nvPr/>
          </p:nvGrpSpPr>
          <p:grpSpPr>
            <a:xfrm>
              <a:off x="3381830" y="2647270"/>
              <a:ext cx="7573508" cy="2085975"/>
              <a:chOff x="3381830" y="2647270"/>
              <a:chExt cx="7573508" cy="2085975"/>
            </a:xfrm>
          </p:grpSpPr>
          <p:pic>
            <p:nvPicPr>
              <p:cNvPr id="133129" name="Picture 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878263" y="2647270"/>
                <a:ext cx="7077075" cy="2085975"/>
              </a:xfrm>
              <a:prstGeom prst="rect">
                <a:avLst/>
              </a:prstGeom>
              <a:noFill/>
              <a:ln w="76200">
                <a:solidFill>
                  <a:srgbClr val="4B7FFF"/>
                </a:solidFill>
                <a:miter lim="800000"/>
                <a:headEnd/>
                <a:tailEnd/>
              </a:ln>
              <a:effectLst/>
            </p:spPr>
          </p:pic>
          <p:cxnSp>
            <p:nvCxnSpPr>
              <p:cNvPr id="26" name="직선 화살표 연결선 25"/>
              <p:cNvCxnSpPr/>
              <p:nvPr/>
            </p:nvCxnSpPr>
            <p:spPr>
              <a:xfrm>
                <a:off x="3381830" y="3715657"/>
                <a:ext cx="551543" cy="1588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7170056" y="2960914"/>
              <a:ext cx="260597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err="1" smtClean="0">
                  <a:solidFill>
                    <a:srgbClr val="FF0000"/>
                  </a:solidFill>
                </a:rPr>
                <a:t>msg_ko_KR.properties</a:t>
              </a:r>
              <a:endParaRPr lang="en-US" altLang="ko-KR" b="1" dirty="0" smtClean="0">
                <a:solidFill>
                  <a:srgbClr val="FF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solidFill>
                    <a:srgbClr val="FF0000"/>
                  </a:solidFill>
                </a:rPr>
                <a:t>문자열 준비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377950" y="4088040"/>
            <a:ext cx="8705850" cy="1933575"/>
            <a:chOff x="1743075" y="2708957"/>
            <a:chExt cx="8705850" cy="1933575"/>
          </a:xfrm>
        </p:grpSpPr>
        <p:pic>
          <p:nvPicPr>
            <p:cNvPr id="133131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743075" y="2708957"/>
              <a:ext cx="8705850" cy="1933575"/>
            </a:xfrm>
            <a:prstGeom prst="rect">
              <a:avLst/>
            </a:prstGeom>
            <a:noFill/>
            <a:ln w="762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32" name="TextBox 31"/>
            <p:cNvSpPr txBox="1"/>
            <p:nvPr/>
          </p:nvSpPr>
          <p:spPr>
            <a:xfrm>
              <a:off x="6807205" y="3236691"/>
              <a:ext cx="28200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dispatcher-servlet.xml</a:t>
              </a:r>
            </a:p>
            <a:p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지정된 파일 위치 설정 및</a:t>
              </a:r>
              <a:endPara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버튼으로 자동 변경 처리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849438" y="2709182"/>
            <a:ext cx="8391525" cy="2038350"/>
            <a:chOff x="1900238" y="2772682"/>
            <a:chExt cx="8391525" cy="2038350"/>
          </a:xfrm>
        </p:grpSpPr>
        <p:pic>
          <p:nvPicPr>
            <p:cNvPr id="133132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900238" y="2772682"/>
              <a:ext cx="8391525" cy="2038350"/>
            </a:xfrm>
            <a:prstGeom prst="rect">
              <a:avLst/>
            </a:prstGeom>
            <a:noFill/>
            <a:ln w="762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38" name="TextBox 37"/>
            <p:cNvSpPr txBox="1"/>
            <p:nvPr/>
          </p:nvSpPr>
          <p:spPr>
            <a:xfrm>
              <a:off x="7837714" y="3875315"/>
              <a:ext cx="1189749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화면 적용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797175" y="1603604"/>
            <a:ext cx="6181725" cy="4467225"/>
            <a:chOff x="2685825" y="1558248"/>
            <a:chExt cx="6181725" cy="4467225"/>
          </a:xfrm>
        </p:grpSpPr>
        <p:grpSp>
          <p:nvGrpSpPr>
            <p:cNvPr id="28" name="그룹 27"/>
            <p:cNvGrpSpPr/>
            <p:nvPr/>
          </p:nvGrpSpPr>
          <p:grpSpPr>
            <a:xfrm>
              <a:off x="2685825" y="1558248"/>
              <a:ext cx="6181725" cy="4467225"/>
              <a:chOff x="2642282" y="1630818"/>
              <a:chExt cx="6181725" cy="4467225"/>
            </a:xfrm>
          </p:grpSpPr>
          <p:pic>
            <p:nvPicPr>
              <p:cNvPr id="133130" name="Picture 10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642282" y="1630818"/>
                <a:ext cx="6181725" cy="4467225"/>
              </a:xfrm>
              <a:prstGeom prst="rect">
                <a:avLst/>
              </a:prstGeom>
              <a:noFill/>
              <a:ln w="76200">
                <a:solidFill>
                  <a:srgbClr val="4B7FFF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2931886" y="4513943"/>
                <a:ext cx="5805714" cy="150948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386285" y="3367314"/>
              <a:ext cx="2275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Controller</a:t>
              </a:r>
            </a:p>
            <a:p>
              <a:r>
                <a:rPr lang="en-US" altLang="ko-KR" b="1" dirty="0" smtClean="0"/>
                <a:t>@</a:t>
              </a:r>
              <a:r>
                <a:rPr lang="en-US" altLang="ko-KR" b="1" dirty="0" err="1" smtClean="0"/>
                <a:t>RequestMapping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5]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Calendar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0560" y="1022419"/>
            <a:ext cx="10641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Calendar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업무 일정과 업무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 일 등을 날짜 별로 등록해서 관리할 수 있는 장점이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9800" y="1543050"/>
            <a:ext cx="103009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5]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Calendar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40227" y="1306285"/>
            <a:ext cx="7160488" cy="4963433"/>
            <a:chOff x="740227" y="1306285"/>
            <a:chExt cx="7160488" cy="4963433"/>
          </a:xfrm>
        </p:grpSpPr>
        <p:pic>
          <p:nvPicPr>
            <p:cNvPr id="13414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2043" y="1306286"/>
              <a:ext cx="7158672" cy="4963432"/>
            </a:xfrm>
            <a:prstGeom prst="rect">
              <a:avLst/>
            </a:prstGeom>
            <a:noFill/>
            <a:ln w="762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740227" y="1306285"/>
              <a:ext cx="1189749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화면 구현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050971" y="1277259"/>
            <a:ext cx="6431686" cy="5067300"/>
            <a:chOff x="5050971" y="1277259"/>
            <a:chExt cx="6431686" cy="5067300"/>
          </a:xfrm>
        </p:grpSpPr>
        <p:pic>
          <p:nvPicPr>
            <p:cNvPr id="13414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876431" y="1277259"/>
              <a:ext cx="5606226" cy="506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1" name="직선 화살표 연결선 20"/>
            <p:cNvCxnSpPr/>
            <p:nvPr/>
          </p:nvCxnSpPr>
          <p:spPr>
            <a:xfrm>
              <a:off x="5050971" y="3788228"/>
              <a:ext cx="1016000" cy="15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509" y="1064988"/>
            <a:ext cx="6819900" cy="5676900"/>
          </a:xfrm>
          <a:prstGeom prst="rect">
            <a:avLst/>
          </a:prstGeom>
          <a:noFill/>
          <a:ln w="76200">
            <a:solidFill>
              <a:srgbClr val="4B7FFF"/>
            </a:solidFill>
            <a:miter lim="800000"/>
            <a:headEnd/>
            <a:tailEnd/>
          </a:ln>
          <a:effectLst/>
        </p:spPr>
      </p:pic>
      <p:grpSp>
        <p:nvGrpSpPr>
          <p:cNvPr id="27" name="그룹 26"/>
          <p:cNvGrpSpPr/>
          <p:nvPr/>
        </p:nvGrpSpPr>
        <p:grpSpPr>
          <a:xfrm>
            <a:off x="6330269" y="2355624"/>
            <a:ext cx="4524375" cy="3133725"/>
            <a:chOff x="6330269" y="2355624"/>
            <a:chExt cx="4524375" cy="3133725"/>
          </a:xfrm>
        </p:grpSpPr>
        <p:pic>
          <p:nvPicPr>
            <p:cNvPr id="13414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330269" y="2355624"/>
              <a:ext cx="4524375" cy="3133725"/>
            </a:xfrm>
            <a:prstGeom prst="rect">
              <a:avLst/>
            </a:prstGeom>
            <a:noFill/>
            <a:ln w="762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26" name="TextBox 25"/>
            <p:cNvSpPr txBox="1"/>
            <p:nvPr/>
          </p:nvSpPr>
          <p:spPr>
            <a:xfrm>
              <a:off x="9173028" y="4441371"/>
              <a:ext cx="1502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등록 클릭 시</a:t>
              </a:r>
              <a:endParaRPr lang="en-US" altLang="ko-KR" b="1" dirty="0" smtClean="0">
                <a:solidFill>
                  <a:srgbClr val="FF0000"/>
                </a:solidFill>
              </a:endParaRPr>
            </a:p>
            <a:p>
              <a:r>
                <a:rPr lang="ko-KR" altLang="en-US" b="1" dirty="0" smtClean="0">
                  <a:solidFill>
                    <a:srgbClr val="FF0000"/>
                  </a:solidFill>
                </a:rPr>
                <a:t>일정 등록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67657" y="2815772"/>
            <a:ext cx="10670949" cy="1810203"/>
            <a:chOff x="667657" y="2815772"/>
            <a:chExt cx="10670949" cy="1810203"/>
          </a:xfrm>
        </p:grpSpPr>
        <p:pic>
          <p:nvPicPr>
            <p:cNvPr id="134150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7281" y="3044825"/>
              <a:ext cx="10601325" cy="1581150"/>
            </a:xfrm>
            <a:prstGeom prst="rect">
              <a:avLst/>
            </a:prstGeom>
            <a:noFill/>
            <a:ln w="762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29" name="TextBox 28"/>
            <p:cNvSpPr txBox="1"/>
            <p:nvPr/>
          </p:nvSpPr>
          <p:spPr>
            <a:xfrm>
              <a:off x="667657" y="2815772"/>
              <a:ext cx="1590500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DB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결과 화면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6] </a:t>
            </a:r>
            <a:r>
              <a:rPr lang="ko-KR" altLang="en-US" sz="3600" b="1" kern="0" dirty="0" smtClean="0">
                <a:solidFill>
                  <a:schemeClr val="bg1"/>
                </a:solidFill>
              </a:rPr>
              <a:t>채팅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" y="2573594"/>
            <a:ext cx="7058025" cy="410005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0560" y="1007905"/>
            <a:ext cx="1064187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/>
              <a:t>WebSocket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Spring 4.0 </a:t>
            </a:r>
            <a:r>
              <a:rPr lang="ko-KR" altLang="en-US" sz="1400" dirty="0" smtClean="0"/>
              <a:t>환경에서 새롭게 등장한 네트워크 서비스이다</a:t>
            </a:r>
            <a:r>
              <a:rPr lang="en-US" altLang="ko-KR" sz="1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기존 채팅을 구현하려고 한다면 일반적인 </a:t>
            </a:r>
            <a:r>
              <a:rPr lang="en-US" altLang="ko-KR" sz="1400" dirty="0" smtClean="0"/>
              <a:t>Java Socket</a:t>
            </a:r>
            <a:r>
              <a:rPr lang="ko-KR" altLang="en-US" sz="1400" dirty="0" smtClean="0"/>
              <a:t>을 이용하여 </a:t>
            </a:r>
            <a:r>
              <a:rPr lang="en-US" altLang="ko-KR" sz="1400" dirty="0" smtClean="0"/>
              <a:t>Socket </a:t>
            </a:r>
            <a:r>
              <a:rPr lang="ko-KR" altLang="en-US" sz="1400" dirty="0" smtClean="0"/>
              <a:t>통신의 과정을 하나 하나 구현해주어야 했고</a:t>
            </a:r>
            <a:r>
              <a:rPr lang="en-US" altLang="ko-KR" sz="1400" dirty="0" smtClean="0"/>
              <a:t>, HTTP </a:t>
            </a:r>
            <a:r>
              <a:rPr lang="ko-KR" altLang="en-US" sz="1400" dirty="0" smtClean="0"/>
              <a:t>통신은 </a:t>
            </a:r>
            <a:r>
              <a:rPr lang="ko-KR" altLang="en-US" sz="1400" dirty="0" err="1" smtClean="0"/>
              <a:t>비연결</a:t>
            </a:r>
            <a:r>
              <a:rPr lang="ko-KR" altLang="en-US" sz="1400" dirty="0" smtClean="0"/>
              <a:t> 통신으로 클라이언트에게 한번 보내고 나면 연결이 끊기게 되어 지속적으로 데이터를 주고 받을 수 없었다</a:t>
            </a:r>
            <a:r>
              <a:rPr lang="en-US" altLang="ko-KR" sz="1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하지만 이러한 점들을 보완하여 </a:t>
            </a:r>
            <a:r>
              <a:rPr lang="en-US" altLang="ko-KR" sz="1400" dirty="0" smtClean="0"/>
              <a:t>Spring </a:t>
            </a:r>
            <a:r>
              <a:rPr lang="ko-KR" altLang="en-US" sz="1400" dirty="0" smtClean="0"/>
              <a:t>환경에서 손쉽게 사용할 수 있도록 </a:t>
            </a:r>
            <a:r>
              <a:rPr lang="en-US" altLang="ko-KR" sz="1400" dirty="0" smtClean="0"/>
              <a:t>API</a:t>
            </a:r>
            <a:r>
              <a:rPr lang="ko-KR" altLang="en-US" sz="1400" dirty="0" smtClean="0"/>
              <a:t>를 만들고 </a:t>
            </a:r>
            <a:r>
              <a:rPr lang="en-US" altLang="ko-KR" sz="1400" dirty="0" smtClean="0"/>
              <a:t>HTTP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비연결통신을</a:t>
            </a:r>
            <a:r>
              <a:rPr lang="ko-KR" altLang="en-US" sz="1400" dirty="0" smtClean="0"/>
              <a:t> 보완한 기술이 </a:t>
            </a:r>
            <a:r>
              <a:rPr lang="en-US" altLang="ko-KR" sz="1400" b="1" dirty="0" err="1" smtClean="0"/>
              <a:t>WebSocket</a:t>
            </a:r>
            <a:r>
              <a:rPr lang="ko-KR" altLang="en-US" sz="1400" b="1" dirty="0" smtClean="0"/>
              <a:t>을 통한 연결 방식</a:t>
            </a:r>
            <a:r>
              <a:rPr lang="ko-KR" altLang="en-US" sz="1400" dirty="0" smtClean="0"/>
              <a:t>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531100" y="2861187"/>
            <a:ext cx="378133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WebSocket</a:t>
            </a:r>
            <a:r>
              <a:rPr lang="ko-KR" altLang="en-US" sz="1600" dirty="0" smtClean="0"/>
              <a:t>의 특징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HTTP </a:t>
            </a:r>
            <a:r>
              <a:rPr lang="ko-KR" altLang="en-US" sz="1600" dirty="0" smtClean="0"/>
              <a:t>통신의 단점을 개선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영구적 양방향 통신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HTML5</a:t>
            </a:r>
            <a:r>
              <a:rPr lang="ko-KR" altLang="en-US" sz="1600" dirty="0" smtClean="0"/>
              <a:t>의 주요 </a:t>
            </a:r>
            <a:r>
              <a:rPr lang="en-US" altLang="ko-KR" sz="1600" dirty="0" smtClean="0"/>
              <a:t>API</a:t>
            </a:r>
          </a:p>
          <a:p>
            <a:pPr marL="342900" indent="-342900">
              <a:buAutoNum type="arabicParenR"/>
            </a:pPr>
            <a:r>
              <a:rPr lang="en-US" altLang="ko-KR" sz="1600" dirty="0" smtClean="0"/>
              <a:t>HTTP Protocol</a:t>
            </a:r>
            <a:r>
              <a:rPr lang="ko-KR" altLang="en-US" sz="1600" dirty="0" smtClean="0"/>
              <a:t>을 기반으로 하는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600" dirty="0" smtClean="0"/>
              <a:t>웹 브라우저의 웹 서버간의 양방향 통신을 지원하기 위한 표준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smtClean="0"/>
              <a:t>Client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Server</a:t>
            </a:r>
            <a:r>
              <a:rPr lang="ko-KR" altLang="en-US" sz="1600" dirty="0" smtClean="0"/>
              <a:t>가 실시간으로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메시지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데이터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자유롭게 주고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받을 수 있음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양쪽 모서리가 둥근 사각형 67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 smtClean="0">
                <a:solidFill>
                  <a:schemeClr val="bg1"/>
                </a:solidFill>
              </a:rPr>
              <a:t>목차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3478696" y="1431235"/>
            <a:ext cx="7663070" cy="4826862"/>
            <a:chOff x="3478696" y="1431235"/>
            <a:chExt cx="7663070" cy="4826862"/>
          </a:xfrm>
        </p:grpSpPr>
        <p:sp>
          <p:nvSpPr>
            <p:cNvPr id="37" name="TextBox 36"/>
            <p:cNvSpPr txBox="1"/>
            <p:nvPr/>
          </p:nvSpPr>
          <p:spPr>
            <a:xfrm>
              <a:off x="3478696" y="1431235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01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74436" y="157038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PMS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4263888" y="1580321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478696" y="2507146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02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74436" y="26462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4263888" y="2656232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3478696" y="3583057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03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74436" y="3722204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조원 소개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>
              <a:off x="4263888" y="3732143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3478696" y="4658968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04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74436" y="4798115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작업 일정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4263888" y="4808054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478696" y="5734877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05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174436" y="5874024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요구사항 정의서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4263888" y="5883963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7772400" y="1431235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06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468140" y="1570382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ERD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8557592" y="1580321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7772400" y="2507146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07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468140" y="264629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화면 설계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8557592" y="2656232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7772400" y="3583057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08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468140" y="3722204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화면 구현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92" name="직선 연결선 91"/>
            <p:cNvCxnSpPr/>
            <p:nvPr/>
          </p:nvCxnSpPr>
          <p:spPr>
            <a:xfrm>
              <a:off x="8557592" y="3732143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7772400" y="4658968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09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468140" y="4798115"/>
              <a:ext cx="2276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문제점 및 보완 사항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8557592" y="4808054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7772400" y="5734877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u="sng" dirty="0" smtClean="0">
                  <a:solidFill>
                    <a:srgbClr val="4B7FFF"/>
                  </a:solidFill>
                  <a:latin typeface="+mj-lt"/>
                </a:rPr>
                <a:t>10</a:t>
              </a:r>
              <a:endParaRPr lang="ko-KR" altLang="en-US" sz="2800" b="1" u="sng" dirty="0">
                <a:solidFill>
                  <a:srgbClr val="4B7FFF"/>
                </a:solidFill>
                <a:latin typeface="+mj-l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468140" y="5874024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프로젝트 진행 소감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cxnSp>
          <p:nvCxnSpPr>
            <p:cNvPr id="100" name="직선 연결선 99"/>
            <p:cNvCxnSpPr/>
            <p:nvPr/>
          </p:nvCxnSpPr>
          <p:spPr>
            <a:xfrm>
              <a:off x="8557592" y="5883963"/>
              <a:ext cx="2584174" cy="15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721091" y="2666171"/>
              <a:ext cx="1042273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PMS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개요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개발 환경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핵심 기술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227986" y="4822961"/>
              <a:ext cx="1431802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일정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개인 진행 상황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014796" y="1592745"/>
              <a:ext cx="1565237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ERD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- Gantt Chart ERD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5" name="그림 104" descr="pms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29" y="3361447"/>
            <a:ext cx="1722784" cy="9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4" y="1186249"/>
            <a:ext cx="7420575" cy="5506651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chemeClr val="bg1"/>
                </a:solidFill>
              </a:rPr>
              <a:t>[</a:t>
            </a:r>
            <a:r>
              <a:rPr lang="ko-KR" altLang="en-US" sz="3600" b="1" kern="0" dirty="0">
                <a:solidFill>
                  <a:schemeClr val="bg1"/>
                </a:solidFill>
              </a:rPr>
              <a:t>핵심 기술 </a:t>
            </a:r>
            <a:r>
              <a:rPr lang="en-US" altLang="ko-KR" sz="3600" b="1" kern="0" dirty="0">
                <a:solidFill>
                  <a:schemeClr val="bg1"/>
                </a:solidFill>
              </a:rPr>
              <a:t>6] </a:t>
            </a:r>
            <a:r>
              <a:rPr lang="ko-KR" altLang="en-US" sz="4400" b="1" kern="0" dirty="0">
                <a:solidFill>
                  <a:schemeClr val="bg1"/>
                </a:solidFill>
              </a:rPr>
              <a:t>채팅</a:t>
            </a:r>
            <a:endParaRPr lang="ko-KR" altLang="en-US" sz="44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013700" y="1075540"/>
            <a:ext cx="3632200" cy="561736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200" b="1" dirty="0" smtClean="0">
                <a:solidFill>
                  <a:srgbClr val="4B7FFF"/>
                </a:solidFill>
              </a:rPr>
              <a:t>▶</a:t>
            </a:r>
            <a:r>
              <a:rPr lang="en-US" altLang="ko-KR" sz="2200" b="1" dirty="0" smtClean="0">
                <a:solidFill>
                  <a:srgbClr val="4B7FFF"/>
                </a:solidFill>
              </a:rPr>
              <a:t>View</a:t>
            </a:r>
          </a:p>
          <a:p>
            <a:endParaRPr lang="ko-KR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입장을 통하여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채팅방에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접속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원하는 메시지를 입력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 소켓 통신으로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실시간 데이터 주고 받기 가능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67560" y="1227435"/>
            <a:ext cx="368300" cy="368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6722076" y="1411586"/>
            <a:ext cx="611679" cy="458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87860" y="6070088"/>
            <a:ext cx="7195751" cy="458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03710" y="5885938"/>
            <a:ext cx="368300" cy="368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2697892" y="2206537"/>
            <a:ext cx="4864443" cy="19123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513742" y="2022387"/>
            <a:ext cx="368300" cy="368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44" y="1411586"/>
            <a:ext cx="6563825" cy="2227117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95" y="4089488"/>
            <a:ext cx="5562600" cy="22098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5" y="321538"/>
            <a:ext cx="10058400" cy="6206950"/>
          </a:xfrm>
          <a:prstGeom prst="rect">
            <a:avLst/>
          </a:prstGeom>
          <a:ln w="762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6943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9525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7]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e-mail</a:t>
            </a:r>
            <a:r>
              <a:rPr lang="ko-KR" altLang="en-US" sz="3600" b="1" kern="0" dirty="0" smtClean="0">
                <a:solidFill>
                  <a:schemeClr val="bg1"/>
                </a:solidFill>
              </a:rPr>
              <a:t> 전송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6" t="1" r="29718" b="-1648"/>
          <a:stretch/>
        </p:blipFill>
        <p:spPr>
          <a:xfrm>
            <a:off x="962025" y="1209675"/>
            <a:ext cx="3076576" cy="51434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4405" y="5742690"/>
            <a:ext cx="417912" cy="361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2" r="8889"/>
          <a:stretch/>
        </p:blipFill>
        <p:spPr>
          <a:xfrm>
            <a:off x="4340742" y="1724025"/>
            <a:ext cx="6974958" cy="429489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07097" y="1063869"/>
            <a:ext cx="8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View</a:t>
            </a:r>
            <a:endParaRPr lang="ko-KR" altLang="en-US" b="1" dirty="0"/>
          </a:p>
        </p:txBody>
      </p:sp>
      <p:grpSp>
        <p:nvGrpSpPr>
          <p:cNvPr id="2" name="그룹 3"/>
          <p:cNvGrpSpPr/>
          <p:nvPr/>
        </p:nvGrpSpPr>
        <p:grpSpPr>
          <a:xfrm>
            <a:off x="747712" y="1118744"/>
            <a:ext cx="10715625" cy="5505451"/>
            <a:chOff x="747712" y="1118744"/>
            <a:chExt cx="10715625" cy="5505451"/>
          </a:xfrm>
        </p:grpSpPr>
        <p:sp>
          <p:nvSpPr>
            <p:cNvPr id="35" name="직사각형 34"/>
            <p:cNvSpPr/>
            <p:nvPr/>
          </p:nvSpPr>
          <p:spPr>
            <a:xfrm>
              <a:off x="747712" y="1118744"/>
              <a:ext cx="10715625" cy="5505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84" y="3177132"/>
              <a:ext cx="4522847" cy="3352062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3" b="4240"/>
            <a:stretch/>
          </p:blipFill>
          <p:spPr>
            <a:xfrm>
              <a:off x="859423" y="1439845"/>
              <a:ext cx="5730817" cy="150064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524" y="1690245"/>
              <a:ext cx="5146118" cy="470584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066659" y="1118745"/>
              <a:ext cx="821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XML</a:t>
              </a:r>
              <a:endParaRPr lang="ko-KR" alt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57134" y="2883338"/>
              <a:ext cx="141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Controller</a:t>
              </a:r>
              <a:endParaRPr lang="ko-KR" altLang="en-US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90240" y="1303411"/>
              <a:ext cx="141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Service</a:t>
              </a:r>
              <a:endParaRPr lang="ko-KR" altLang="en-US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01367" y="1120948"/>
              <a:ext cx="2029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</a:rPr>
                <a:t>Mail 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발송 처리 설정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606571" y="1322461"/>
              <a:ext cx="1475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</a:rPr>
                <a:t>Mail 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전송처</a:t>
              </a:r>
              <a:r>
                <a:rPr lang="ko-KR" altLang="en-US" sz="1600" dirty="0">
                  <a:solidFill>
                    <a:srgbClr val="FF0000"/>
                  </a:solidFill>
                </a:rPr>
                <a:t>리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38431" y="2940488"/>
              <a:ext cx="4004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</a:rPr>
                <a:t>PM/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담당자가 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추가될때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자동으로 메일 전송처리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5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5511800" y="2228851"/>
            <a:ext cx="66802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smtClean="0">
                <a:solidFill>
                  <a:schemeClr val="bg1"/>
                </a:solidFill>
              </a:rPr>
              <a:t>chapter 03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조원 소개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6524976" y="3984978"/>
            <a:ext cx="2291645" cy="26980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3996265" y="3984978"/>
            <a:ext cx="2291645" cy="26980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96265" y="1140178"/>
            <a:ext cx="2291645" cy="26980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016000" y="1806222"/>
            <a:ext cx="2630311" cy="4368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03 </a:t>
            </a:r>
            <a:r>
              <a:rPr lang="ko-KR" altLang="en-US" sz="4000" b="1" i="1" kern="0" dirty="0" smtClean="0">
                <a:solidFill>
                  <a:schemeClr val="bg1"/>
                </a:solidFill>
              </a:rPr>
              <a:t>조원 소개</a:t>
            </a:r>
            <a:endParaRPr lang="ko-KR" altLang="en-US" sz="32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1571" y="2081883"/>
            <a:ext cx="2359169" cy="261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직사각형 49"/>
          <p:cNvSpPr/>
          <p:nvPr/>
        </p:nvSpPr>
        <p:spPr>
          <a:xfrm>
            <a:off x="1149449" y="4770642"/>
            <a:ext cx="2363412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조장</a:t>
            </a:r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</a:rPr>
              <a:t>] </a:t>
            </a:r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유민환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035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0154" y="4308524"/>
            <a:ext cx="1883866" cy="134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직사각형 37"/>
          <p:cNvSpPr/>
          <p:nvPr/>
        </p:nvSpPr>
        <p:spPr>
          <a:xfrm>
            <a:off x="4200154" y="5727495"/>
            <a:ext cx="1883866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서상원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200154" y="6077451"/>
            <a:ext cx="1883866" cy="26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Java, JSP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035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28865" y="4308524"/>
            <a:ext cx="1883866" cy="134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직사각형 40"/>
          <p:cNvSpPr/>
          <p:nvPr/>
        </p:nvSpPr>
        <p:spPr>
          <a:xfrm>
            <a:off x="6728865" y="5727495"/>
            <a:ext cx="1883866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황정석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728865" y="6077451"/>
            <a:ext cx="1883866" cy="26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SQL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00154" y="1418487"/>
            <a:ext cx="1883866" cy="15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직사각형 47"/>
          <p:cNvSpPr/>
          <p:nvPr/>
        </p:nvSpPr>
        <p:spPr>
          <a:xfrm>
            <a:off x="4200154" y="3007457"/>
            <a:ext cx="1883866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최지웅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00154" y="3357413"/>
            <a:ext cx="1883866" cy="26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Gantt Chart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524976" y="1140178"/>
            <a:ext cx="2291645" cy="26980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28865" y="1373385"/>
            <a:ext cx="1883866" cy="156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직사각형 48"/>
          <p:cNvSpPr/>
          <p:nvPr/>
        </p:nvSpPr>
        <p:spPr>
          <a:xfrm>
            <a:off x="6728865" y="3007457"/>
            <a:ext cx="1883866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</a:rPr>
              <a:t>김경미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728865" y="3357413"/>
            <a:ext cx="1883866" cy="26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Java, Bootstrap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49449" y="5120598"/>
            <a:ext cx="2363412" cy="26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Java, SQL,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jQuery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js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</a:p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CSS, Bootstrap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9049101" y="1140178"/>
            <a:ext cx="2291645" cy="2698044"/>
            <a:chOff x="9125301" y="1140178"/>
            <a:chExt cx="2291645" cy="269804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9125301" y="1140178"/>
              <a:ext cx="2291645" cy="26980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329190" y="3007457"/>
              <a:ext cx="1883866" cy="32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2">
                      <a:lumMod val="10000"/>
                    </a:schemeClr>
                  </a:solidFill>
                </a:rPr>
                <a:t>이선향</a:t>
              </a:r>
              <a:endParaRPr lang="ko-KR" alt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329190" y="3357413"/>
              <a:ext cx="1980177" cy="2602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Java, Calendar, PPT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9329723" y="1440149"/>
              <a:ext cx="1882800" cy="1494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8" name="그룹 77"/>
          <p:cNvGrpSpPr/>
          <p:nvPr/>
        </p:nvGrpSpPr>
        <p:grpSpPr>
          <a:xfrm>
            <a:off x="9049101" y="3984978"/>
            <a:ext cx="2291645" cy="2698044"/>
            <a:chOff x="9201501" y="3984978"/>
            <a:chExt cx="2291645" cy="269804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9201501" y="3984978"/>
              <a:ext cx="2291645" cy="26980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405390" y="5727495"/>
              <a:ext cx="1883866" cy="32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bg2">
                      <a:lumMod val="10000"/>
                    </a:schemeClr>
                  </a:solidFill>
                </a:rPr>
                <a:t>이충한</a:t>
              </a:r>
              <a:endParaRPr lang="ko-KR" altLang="en-US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9405390" y="6077451"/>
              <a:ext cx="1883866" cy="2602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</a:rPr>
                <a:t>android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406456" y="4309286"/>
              <a:ext cx="1882800" cy="1345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5511800" y="2228851"/>
            <a:ext cx="66802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04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작업 일정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기획 및 사전 설계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000" kern="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4862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[1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~21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요구사항정의서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24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화면 설계 및</a:t>
            </a:r>
            <a:endParaRPr lang="en-US" altLang="ko-KR" b="1" dirty="0" smtClean="0"/>
          </a:p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설계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</a:t>
            </a:r>
            <a:r>
              <a:rPr lang="en-US" altLang="ko-KR" dirty="0" smtClean="0"/>
              <a:t> 22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~23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ERD </a:t>
            </a:r>
            <a:r>
              <a:rPr lang="ko-KR" altLang="en-US" b="1" dirty="0" smtClean="0"/>
              <a:t>작성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메인 화면 구현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25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1</a:t>
            </a:r>
            <a:r>
              <a:rPr lang="ko-KR" altLang="en-US" b="1" dirty="0" smtClean="0"/>
              <a:t>차 발표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12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35" name="Rectangle 407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bject 29"/>
          <p:cNvSpPr txBox="1"/>
          <p:nvPr/>
        </p:nvSpPr>
        <p:spPr>
          <a:xfrm>
            <a:off x="4254077" y="23179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1180" y="1619910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10/23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2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bject 29"/>
          <p:cNvSpPr txBox="1"/>
          <p:nvPr/>
        </p:nvSpPr>
        <p:spPr>
          <a:xfrm>
            <a:off x="576548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44" name="object 29"/>
          <p:cNvSpPr txBox="1"/>
          <p:nvPr/>
        </p:nvSpPr>
        <p:spPr>
          <a:xfrm>
            <a:off x="5412448" y="23179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48855" y="1619910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10/24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17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bject 29"/>
          <p:cNvSpPr txBox="1"/>
          <p:nvPr/>
        </p:nvSpPr>
        <p:spPr>
          <a:xfrm>
            <a:off x="692385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06530" y="1619910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10/25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bject 29"/>
          <p:cNvSpPr txBox="1"/>
          <p:nvPr/>
        </p:nvSpPr>
        <p:spPr>
          <a:xfrm>
            <a:off x="8082225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64208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10/26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427"/>
          <p:cNvSpPr/>
          <p:nvPr/>
        </p:nvSpPr>
        <p:spPr>
          <a:xfrm>
            <a:off x="714375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718156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10/27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29"/>
          <p:cNvSpPr txBox="1"/>
          <p:nvPr/>
        </p:nvSpPr>
        <p:spPr>
          <a:xfrm>
            <a:off x="113200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0" name="object 29"/>
          <p:cNvSpPr txBox="1"/>
          <p:nvPr/>
        </p:nvSpPr>
        <p:spPr>
          <a:xfrm>
            <a:off x="77896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2" name="Rectangle 432"/>
          <p:cNvSpPr/>
          <p:nvPr/>
        </p:nvSpPr>
        <p:spPr>
          <a:xfrm>
            <a:off x="1872186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/>
          <p:cNvSpPr txBox="1"/>
          <p:nvPr/>
        </p:nvSpPr>
        <p:spPr>
          <a:xfrm>
            <a:off x="1875831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29"/>
          <p:cNvSpPr txBox="1"/>
          <p:nvPr/>
        </p:nvSpPr>
        <p:spPr>
          <a:xfrm>
            <a:off x="229037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7" name="Rectangle 437"/>
          <p:cNvSpPr/>
          <p:nvPr/>
        </p:nvSpPr>
        <p:spPr>
          <a:xfrm>
            <a:off x="302999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/>
          <p:cNvSpPr txBox="1"/>
          <p:nvPr/>
        </p:nvSpPr>
        <p:spPr>
          <a:xfrm>
            <a:off x="3033506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10/29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29"/>
          <p:cNvSpPr txBox="1"/>
          <p:nvPr/>
        </p:nvSpPr>
        <p:spPr>
          <a:xfrm>
            <a:off x="344874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0" name="object 29"/>
          <p:cNvSpPr txBox="1"/>
          <p:nvPr/>
        </p:nvSpPr>
        <p:spPr>
          <a:xfrm>
            <a:off x="309570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2" name="Rectangle 442"/>
          <p:cNvSpPr/>
          <p:nvPr/>
        </p:nvSpPr>
        <p:spPr>
          <a:xfrm>
            <a:off x="418780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/>
          <p:cNvSpPr txBox="1"/>
          <p:nvPr/>
        </p:nvSpPr>
        <p:spPr>
          <a:xfrm>
            <a:off x="4191180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10/30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29"/>
          <p:cNvSpPr txBox="1"/>
          <p:nvPr/>
        </p:nvSpPr>
        <p:spPr>
          <a:xfrm>
            <a:off x="4607113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5" name="date_description"/>
          <p:cNvSpPr txBox="1"/>
          <p:nvPr/>
        </p:nvSpPr>
        <p:spPr>
          <a:xfrm>
            <a:off x="4254077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7" name="Rectangle 447"/>
          <p:cNvSpPr/>
          <p:nvPr/>
        </p:nvSpPr>
        <p:spPr>
          <a:xfrm>
            <a:off x="5345618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/>
          <p:cNvSpPr txBox="1"/>
          <p:nvPr/>
        </p:nvSpPr>
        <p:spPr>
          <a:xfrm>
            <a:off x="5348855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29"/>
          <p:cNvSpPr txBox="1"/>
          <p:nvPr/>
        </p:nvSpPr>
        <p:spPr>
          <a:xfrm>
            <a:off x="576548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2" name="Rectangle 452"/>
          <p:cNvSpPr/>
          <p:nvPr/>
        </p:nvSpPr>
        <p:spPr>
          <a:xfrm>
            <a:off x="6503429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/>
          <p:cNvSpPr txBox="1"/>
          <p:nvPr/>
        </p:nvSpPr>
        <p:spPr>
          <a:xfrm>
            <a:off x="6506530" y="327696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29"/>
          <p:cNvSpPr txBox="1"/>
          <p:nvPr/>
        </p:nvSpPr>
        <p:spPr>
          <a:xfrm>
            <a:off x="692385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5" name="object 29"/>
          <p:cNvSpPr txBox="1"/>
          <p:nvPr/>
        </p:nvSpPr>
        <p:spPr>
          <a:xfrm>
            <a:off x="6570819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7" name="Rectangle 457"/>
          <p:cNvSpPr/>
          <p:nvPr/>
        </p:nvSpPr>
        <p:spPr>
          <a:xfrm>
            <a:off x="7661241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TextBox 87"/>
          <p:cNvSpPr txBox="1"/>
          <p:nvPr/>
        </p:nvSpPr>
        <p:spPr>
          <a:xfrm>
            <a:off x="7664208" y="327696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11/02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462"/>
          <p:cNvSpPr/>
          <p:nvPr/>
        </p:nvSpPr>
        <p:spPr>
          <a:xfrm>
            <a:off x="714375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TextBox 92"/>
          <p:cNvSpPr txBox="1"/>
          <p:nvPr/>
        </p:nvSpPr>
        <p:spPr>
          <a:xfrm>
            <a:off x="718156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11/03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29"/>
          <p:cNvSpPr txBox="1"/>
          <p:nvPr/>
        </p:nvSpPr>
        <p:spPr>
          <a:xfrm>
            <a:off x="113200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5" name="object 29"/>
          <p:cNvSpPr txBox="1"/>
          <p:nvPr/>
        </p:nvSpPr>
        <p:spPr>
          <a:xfrm>
            <a:off x="77896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7" name="Rectangle 467"/>
          <p:cNvSpPr/>
          <p:nvPr/>
        </p:nvSpPr>
        <p:spPr>
          <a:xfrm>
            <a:off x="1872186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/>
          <p:cNvSpPr txBox="1"/>
          <p:nvPr/>
        </p:nvSpPr>
        <p:spPr>
          <a:xfrm>
            <a:off x="1875831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29"/>
          <p:cNvSpPr txBox="1"/>
          <p:nvPr/>
        </p:nvSpPr>
        <p:spPr>
          <a:xfrm>
            <a:off x="193733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2" name="Rectangle 472"/>
          <p:cNvSpPr/>
          <p:nvPr/>
        </p:nvSpPr>
        <p:spPr>
          <a:xfrm>
            <a:off x="302999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/>
          <p:cNvSpPr txBox="1"/>
          <p:nvPr/>
        </p:nvSpPr>
        <p:spPr>
          <a:xfrm>
            <a:off x="3033506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29"/>
          <p:cNvSpPr txBox="1"/>
          <p:nvPr/>
        </p:nvSpPr>
        <p:spPr>
          <a:xfrm>
            <a:off x="344874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7" name="Rectangle 477"/>
          <p:cNvSpPr/>
          <p:nvPr/>
        </p:nvSpPr>
        <p:spPr>
          <a:xfrm>
            <a:off x="418780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/>
          <p:cNvSpPr txBox="1"/>
          <p:nvPr/>
        </p:nvSpPr>
        <p:spPr>
          <a:xfrm>
            <a:off x="4191180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11/06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29"/>
          <p:cNvSpPr txBox="1"/>
          <p:nvPr/>
        </p:nvSpPr>
        <p:spPr>
          <a:xfrm>
            <a:off x="4607113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2" name="Rectangle 482"/>
          <p:cNvSpPr/>
          <p:nvPr/>
        </p:nvSpPr>
        <p:spPr>
          <a:xfrm>
            <a:off x="5345618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TextBox 112"/>
          <p:cNvSpPr txBox="1"/>
          <p:nvPr/>
        </p:nvSpPr>
        <p:spPr>
          <a:xfrm>
            <a:off x="5348855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11/07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487"/>
          <p:cNvSpPr/>
          <p:nvPr/>
        </p:nvSpPr>
        <p:spPr>
          <a:xfrm>
            <a:off x="6503429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/>
          <p:cNvSpPr txBox="1"/>
          <p:nvPr/>
        </p:nvSpPr>
        <p:spPr>
          <a:xfrm>
            <a:off x="6506530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29"/>
          <p:cNvSpPr txBox="1"/>
          <p:nvPr/>
        </p:nvSpPr>
        <p:spPr>
          <a:xfrm>
            <a:off x="692385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0" name="object 29"/>
          <p:cNvSpPr txBox="1"/>
          <p:nvPr/>
        </p:nvSpPr>
        <p:spPr>
          <a:xfrm>
            <a:off x="6570819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2" name="Rectangle 492"/>
          <p:cNvSpPr/>
          <p:nvPr/>
        </p:nvSpPr>
        <p:spPr>
          <a:xfrm>
            <a:off x="7661241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TextBox 122"/>
          <p:cNvSpPr txBox="1"/>
          <p:nvPr/>
        </p:nvSpPr>
        <p:spPr>
          <a:xfrm>
            <a:off x="7664208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11/09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29"/>
          <p:cNvSpPr txBox="1"/>
          <p:nvPr/>
        </p:nvSpPr>
        <p:spPr>
          <a:xfrm>
            <a:off x="8082225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8" name="Rectangle 427"/>
          <p:cNvSpPr/>
          <p:nvPr/>
        </p:nvSpPr>
        <p:spPr>
          <a:xfrm>
            <a:off x="714375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9" name="TextBox 218"/>
          <p:cNvSpPr txBox="1"/>
          <p:nvPr/>
        </p:nvSpPr>
        <p:spPr>
          <a:xfrm>
            <a:off x="718156" y="1620739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10/20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object 29"/>
          <p:cNvSpPr txBox="1"/>
          <p:nvPr/>
        </p:nvSpPr>
        <p:spPr>
          <a:xfrm>
            <a:off x="113200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1" name="object 29"/>
          <p:cNvSpPr txBox="1"/>
          <p:nvPr/>
        </p:nvSpPr>
        <p:spPr>
          <a:xfrm>
            <a:off x="77896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4" name="Rectangle 432"/>
          <p:cNvSpPr/>
          <p:nvPr/>
        </p:nvSpPr>
        <p:spPr>
          <a:xfrm>
            <a:off x="1872186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" name="TextBox 214"/>
          <p:cNvSpPr txBox="1"/>
          <p:nvPr/>
        </p:nvSpPr>
        <p:spPr>
          <a:xfrm>
            <a:off x="1875831" y="1620739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object 29"/>
          <p:cNvSpPr txBox="1"/>
          <p:nvPr/>
        </p:nvSpPr>
        <p:spPr>
          <a:xfrm>
            <a:off x="229037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0" name="Rectangle 437"/>
          <p:cNvSpPr/>
          <p:nvPr/>
        </p:nvSpPr>
        <p:spPr>
          <a:xfrm>
            <a:off x="3029997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1" name="TextBox 210"/>
          <p:cNvSpPr txBox="1"/>
          <p:nvPr/>
        </p:nvSpPr>
        <p:spPr>
          <a:xfrm>
            <a:off x="3033506" y="1620739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10/22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object 29"/>
          <p:cNvSpPr txBox="1"/>
          <p:nvPr/>
        </p:nvSpPr>
        <p:spPr>
          <a:xfrm>
            <a:off x="309570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96316" y="2073593"/>
            <a:ext cx="2323872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요구사항 정의서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1866901" y="2841134"/>
            <a:ext cx="4629150" cy="308107"/>
          </a:xfrm>
          <a:prstGeom prst="rect">
            <a:avLst/>
          </a:prstGeom>
          <a:solidFill>
            <a:srgbClr val="4B7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설계 </a:t>
            </a:r>
            <a:r>
              <a:rPr lang="ko-KR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설계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3029997" y="2441893"/>
            <a:ext cx="2316703" cy="301307"/>
          </a:xfrm>
          <a:prstGeom prst="rect">
            <a:avLst/>
          </a:prstGeom>
          <a:solidFill>
            <a:srgbClr val="FEC40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ERD 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6499860" y="2073593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5342049" y="2441893"/>
            <a:ext cx="1151571" cy="301307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 화면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2923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[2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~30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핵심 공통 모듈 작성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27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31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화면 디자인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 발표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12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35" name="Rectangle 407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bject 29"/>
          <p:cNvSpPr txBox="1"/>
          <p:nvPr/>
        </p:nvSpPr>
        <p:spPr>
          <a:xfrm>
            <a:off x="4254077" y="23179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1180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10/23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2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bject 29"/>
          <p:cNvSpPr txBox="1"/>
          <p:nvPr/>
        </p:nvSpPr>
        <p:spPr>
          <a:xfrm>
            <a:off x="576548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48855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17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bject 29"/>
          <p:cNvSpPr txBox="1"/>
          <p:nvPr/>
        </p:nvSpPr>
        <p:spPr>
          <a:xfrm>
            <a:off x="692385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06530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bject 29"/>
          <p:cNvSpPr txBox="1"/>
          <p:nvPr/>
        </p:nvSpPr>
        <p:spPr>
          <a:xfrm>
            <a:off x="8082225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64208" y="1619910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10/26</a:t>
            </a:r>
            <a:endParaRPr lang="en-IN" sz="20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427"/>
          <p:cNvSpPr/>
          <p:nvPr/>
        </p:nvSpPr>
        <p:spPr>
          <a:xfrm>
            <a:off x="714375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718156" y="3276963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10/27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29"/>
          <p:cNvSpPr txBox="1"/>
          <p:nvPr/>
        </p:nvSpPr>
        <p:spPr>
          <a:xfrm>
            <a:off x="113200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0" name="object 29"/>
          <p:cNvSpPr txBox="1"/>
          <p:nvPr/>
        </p:nvSpPr>
        <p:spPr>
          <a:xfrm>
            <a:off x="77896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2" name="Rectangle 432"/>
          <p:cNvSpPr/>
          <p:nvPr/>
        </p:nvSpPr>
        <p:spPr>
          <a:xfrm>
            <a:off x="1872186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/>
          <p:cNvSpPr txBox="1"/>
          <p:nvPr/>
        </p:nvSpPr>
        <p:spPr>
          <a:xfrm>
            <a:off x="1875831" y="3276963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10/28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29"/>
          <p:cNvSpPr txBox="1"/>
          <p:nvPr/>
        </p:nvSpPr>
        <p:spPr>
          <a:xfrm>
            <a:off x="229037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7" name="Rectangle 437"/>
          <p:cNvSpPr/>
          <p:nvPr/>
        </p:nvSpPr>
        <p:spPr>
          <a:xfrm>
            <a:off x="302999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/>
          <p:cNvSpPr txBox="1"/>
          <p:nvPr/>
        </p:nvSpPr>
        <p:spPr>
          <a:xfrm>
            <a:off x="3033506" y="3276963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10/29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29"/>
          <p:cNvSpPr txBox="1"/>
          <p:nvPr/>
        </p:nvSpPr>
        <p:spPr>
          <a:xfrm>
            <a:off x="344874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0" name="object 29"/>
          <p:cNvSpPr txBox="1"/>
          <p:nvPr/>
        </p:nvSpPr>
        <p:spPr>
          <a:xfrm>
            <a:off x="309570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2" name="Rectangle 442"/>
          <p:cNvSpPr/>
          <p:nvPr/>
        </p:nvSpPr>
        <p:spPr>
          <a:xfrm>
            <a:off x="418780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/>
          <p:cNvSpPr txBox="1"/>
          <p:nvPr/>
        </p:nvSpPr>
        <p:spPr>
          <a:xfrm>
            <a:off x="4191180" y="3276963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10/30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29"/>
          <p:cNvSpPr txBox="1"/>
          <p:nvPr/>
        </p:nvSpPr>
        <p:spPr>
          <a:xfrm>
            <a:off x="4607113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5" name="date_description"/>
          <p:cNvSpPr txBox="1"/>
          <p:nvPr/>
        </p:nvSpPr>
        <p:spPr>
          <a:xfrm>
            <a:off x="4254077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7" name="Rectangle 447"/>
          <p:cNvSpPr/>
          <p:nvPr/>
        </p:nvSpPr>
        <p:spPr>
          <a:xfrm>
            <a:off x="5345618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/>
          <p:cNvSpPr txBox="1"/>
          <p:nvPr/>
        </p:nvSpPr>
        <p:spPr>
          <a:xfrm>
            <a:off x="5348855" y="3276963"/>
            <a:ext cx="82441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29"/>
          <p:cNvSpPr txBox="1"/>
          <p:nvPr/>
        </p:nvSpPr>
        <p:spPr>
          <a:xfrm>
            <a:off x="576548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2" name="Rectangle 452"/>
          <p:cNvSpPr/>
          <p:nvPr/>
        </p:nvSpPr>
        <p:spPr>
          <a:xfrm>
            <a:off x="6503429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/>
          <p:cNvSpPr txBox="1"/>
          <p:nvPr/>
        </p:nvSpPr>
        <p:spPr>
          <a:xfrm>
            <a:off x="6506530" y="3276963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29"/>
          <p:cNvSpPr txBox="1"/>
          <p:nvPr/>
        </p:nvSpPr>
        <p:spPr>
          <a:xfrm>
            <a:off x="692385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5" name="object 29"/>
          <p:cNvSpPr txBox="1"/>
          <p:nvPr/>
        </p:nvSpPr>
        <p:spPr>
          <a:xfrm>
            <a:off x="6570819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7" name="Rectangle 457"/>
          <p:cNvSpPr/>
          <p:nvPr/>
        </p:nvSpPr>
        <p:spPr>
          <a:xfrm>
            <a:off x="7661241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TextBox 87"/>
          <p:cNvSpPr txBox="1"/>
          <p:nvPr/>
        </p:nvSpPr>
        <p:spPr>
          <a:xfrm>
            <a:off x="7664208" y="327696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11/02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462"/>
          <p:cNvSpPr/>
          <p:nvPr/>
        </p:nvSpPr>
        <p:spPr>
          <a:xfrm>
            <a:off x="714375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TextBox 92"/>
          <p:cNvSpPr txBox="1"/>
          <p:nvPr/>
        </p:nvSpPr>
        <p:spPr>
          <a:xfrm>
            <a:off x="718156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11/03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29"/>
          <p:cNvSpPr txBox="1"/>
          <p:nvPr/>
        </p:nvSpPr>
        <p:spPr>
          <a:xfrm>
            <a:off x="113200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5" name="object 29"/>
          <p:cNvSpPr txBox="1"/>
          <p:nvPr/>
        </p:nvSpPr>
        <p:spPr>
          <a:xfrm>
            <a:off x="77896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7" name="Rectangle 467"/>
          <p:cNvSpPr/>
          <p:nvPr/>
        </p:nvSpPr>
        <p:spPr>
          <a:xfrm>
            <a:off x="1872186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/>
          <p:cNvSpPr txBox="1"/>
          <p:nvPr/>
        </p:nvSpPr>
        <p:spPr>
          <a:xfrm>
            <a:off x="1875831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29"/>
          <p:cNvSpPr txBox="1"/>
          <p:nvPr/>
        </p:nvSpPr>
        <p:spPr>
          <a:xfrm>
            <a:off x="193733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2" name="Rectangle 472"/>
          <p:cNvSpPr/>
          <p:nvPr/>
        </p:nvSpPr>
        <p:spPr>
          <a:xfrm>
            <a:off x="302999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/>
          <p:cNvSpPr txBox="1"/>
          <p:nvPr/>
        </p:nvSpPr>
        <p:spPr>
          <a:xfrm>
            <a:off x="3033506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29"/>
          <p:cNvSpPr txBox="1"/>
          <p:nvPr/>
        </p:nvSpPr>
        <p:spPr>
          <a:xfrm>
            <a:off x="344874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7" name="Rectangle 477"/>
          <p:cNvSpPr/>
          <p:nvPr/>
        </p:nvSpPr>
        <p:spPr>
          <a:xfrm>
            <a:off x="418780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/>
          <p:cNvSpPr txBox="1"/>
          <p:nvPr/>
        </p:nvSpPr>
        <p:spPr>
          <a:xfrm>
            <a:off x="4191180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11/06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29"/>
          <p:cNvSpPr txBox="1"/>
          <p:nvPr/>
        </p:nvSpPr>
        <p:spPr>
          <a:xfrm>
            <a:off x="4607113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2" name="Rectangle 482"/>
          <p:cNvSpPr/>
          <p:nvPr/>
        </p:nvSpPr>
        <p:spPr>
          <a:xfrm>
            <a:off x="5345618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TextBox 112"/>
          <p:cNvSpPr txBox="1"/>
          <p:nvPr/>
        </p:nvSpPr>
        <p:spPr>
          <a:xfrm>
            <a:off x="5348855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11/07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487"/>
          <p:cNvSpPr/>
          <p:nvPr/>
        </p:nvSpPr>
        <p:spPr>
          <a:xfrm>
            <a:off x="6503429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/>
          <p:cNvSpPr txBox="1"/>
          <p:nvPr/>
        </p:nvSpPr>
        <p:spPr>
          <a:xfrm>
            <a:off x="6506530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29"/>
          <p:cNvSpPr txBox="1"/>
          <p:nvPr/>
        </p:nvSpPr>
        <p:spPr>
          <a:xfrm>
            <a:off x="692385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0" name="object 29"/>
          <p:cNvSpPr txBox="1"/>
          <p:nvPr/>
        </p:nvSpPr>
        <p:spPr>
          <a:xfrm>
            <a:off x="6570819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2" name="Rectangle 492"/>
          <p:cNvSpPr/>
          <p:nvPr/>
        </p:nvSpPr>
        <p:spPr>
          <a:xfrm>
            <a:off x="7661241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TextBox 122"/>
          <p:cNvSpPr txBox="1"/>
          <p:nvPr/>
        </p:nvSpPr>
        <p:spPr>
          <a:xfrm>
            <a:off x="7664208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11/09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29"/>
          <p:cNvSpPr txBox="1"/>
          <p:nvPr/>
        </p:nvSpPr>
        <p:spPr>
          <a:xfrm>
            <a:off x="8082225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8" name="Rectangle 427"/>
          <p:cNvSpPr/>
          <p:nvPr/>
        </p:nvSpPr>
        <p:spPr>
          <a:xfrm>
            <a:off x="714375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9" name="TextBox 218"/>
          <p:cNvSpPr txBox="1"/>
          <p:nvPr/>
        </p:nvSpPr>
        <p:spPr>
          <a:xfrm>
            <a:off x="718156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10/20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object 29"/>
          <p:cNvSpPr txBox="1"/>
          <p:nvPr/>
        </p:nvSpPr>
        <p:spPr>
          <a:xfrm>
            <a:off x="113200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1" name="object 29"/>
          <p:cNvSpPr txBox="1"/>
          <p:nvPr/>
        </p:nvSpPr>
        <p:spPr>
          <a:xfrm>
            <a:off x="77896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4" name="Rectangle 432"/>
          <p:cNvSpPr/>
          <p:nvPr/>
        </p:nvSpPr>
        <p:spPr>
          <a:xfrm>
            <a:off x="1872186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" name="TextBox 214"/>
          <p:cNvSpPr txBox="1"/>
          <p:nvPr/>
        </p:nvSpPr>
        <p:spPr>
          <a:xfrm>
            <a:off x="1875831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object 29"/>
          <p:cNvSpPr txBox="1"/>
          <p:nvPr/>
        </p:nvSpPr>
        <p:spPr>
          <a:xfrm>
            <a:off x="229037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0" name="Rectangle 437"/>
          <p:cNvSpPr/>
          <p:nvPr/>
        </p:nvSpPr>
        <p:spPr>
          <a:xfrm>
            <a:off x="3029997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1" name="TextBox 210"/>
          <p:cNvSpPr txBox="1"/>
          <p:nvPr/>
        </p:nvSpPr>
        <p:spPr>
          <a:xfrm>
            <a:off x="3033506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object 29"/>
          <p:cNvSpPr txBox="1"/>
          <p:nvPr/>
        </p:nvSpPr>
        <p:spPr>
          <a:xfrm>
            <a:off x="309570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14375" y="4219084"/>
            <a:ext cx="5791200" cy="308107"/>
          </a:xfrm>
          <a:prstGeom prst="rect">
            <a:avLst/>
          </a:prstGeom>
          <a:solidFill>
            <a:srgbClr val="4B7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디자인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661241" y="2441893"/>
            <a:ext cx="1151571" cy="301307"/>
          </a:xfrm>
          <a:prstGeom prst="rect">
            <a:avLst/>
          </a:prstGeom>
          <a:solidFill>
            <a:srgbClr val="6AB7C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14375" y="3838893"/>
            <a:ext cx="4629150" cy="301307"/>
          </a:xfrm>
          <a:prstGeom prst="rect">
            <a:avLst/>
          </a:prstGeom>
          <a:solidFill>
            <a:srgbClr val="6AB7C1"/>
          </a:solidFill>
          <a:ln>
            <a:solidFill>
              <a:srgbClr val="6AB7C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핵심 공통 모듈 작성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499860" y="3838893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양쪽 모서리가 둥근 사각형 88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기획 및 사전 설계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개발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800" kern="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4475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[3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개발 시작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05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화면 디자인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06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07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테스트 및 보완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endParaRPr lang="en-US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08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3</a:t>
            </a:r>
            <a:r>
              <a:rPr lang="ko-KR" altLang="en-US" b="1" dirty="0" smtClean="0"/>
              <a:t>차 발표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12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35" name="Rectangle 407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bject 29"/>
          <p:cNvSpPr txBox="1"/>
          <p:nvPr/>
        </p:nvSpPr>
        <p:spPr>
          <a:xfrm>
            <a:off x="4254077" y="23179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1180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10/23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2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bject 29"/>
          <p:cNvSpPr txBox="1"/>
          <p:nvPr/>
        </p:nvSpPr>
        <p:spPr>
          <a:xfrm>
            <a:off x="576548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48855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17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bject 29"/>
          <p:cNvSpPr txBox="1"/>
          <p:nvPr/>
        </p:nvSpPr>
        <p:spPr>
          <a:xfrm>
            <a:off x="6923854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06530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bject 29"/>
          <p:cNvSpPr txBox="1"/>
          <p:nvPr/>
        </p:nvSpPr>
        <p:spPr>
          <a:xfrm>
            <a:off x="8082225" y="1772314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64208" y="1619910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10/26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427"/>
          <p:cNvSpPr/>
          <p:nvPr/>
        </p:nvSpPr>
        <p:spPr>
          <a:xfrm>
            <a:off x="714375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718156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10/27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29"/>
          <p:cNvSpPr txBox="1"/>
          <p:nvPr/>
        </p:nvSpPr>
        <p:spPr>
          <a:xfrm>
            <a:off x="113200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0" name="object 29"/>
          <p:cNvSpPr txBox="1"/>
          <p:nvPr/>
        </p:nvSpPr>
        <p:spPr>
          <a:xfrm>
            <a:off x="77896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2" name="Rectangle 432"/>
          <p:cNvSpPr/>
          <p:nvPr/>
        </p:nvSpPr>
        <p:spPr>
          <a:xfrm>
            <a:off x="1872186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/>
          <p:cNvSpPr txBox="1"/>
          <p:nvPr/>
        </p:nvSpPr>
        <p:spPr>
          <a:xfrm>
            <a:off x="1875831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29"/>
          <p:cNvSpPr txBox="1"/>
          <p:nvPr/>
        </p:nvSpPr>
        <p:spPr>
          <a:xfrm>
            <a:off x="229037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7" name="Rectangle 437"/>
          <p:cNvSpPr/>
          <p:nvPr/>
        </p:nvSpPr>
        <p:spPr>
          <a:xfrm>
            <a:off x="302999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/>
          <p:cNvSpPr txBox="1"/>
          <p:nvPr/>
        </p:nvSpPr>
        <p:spPr>
          <a:xfrm>
            <a:off x="3033506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10/29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29"/>
          <p:cNvSpPr txBox="1"/>
          <p:nvPr/>
        </p:nvSpPr>
        <p:spPr>
          <a:xfrm>
            <a:off x="344874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0" name="object 29"/>
          <p:cNvSpPr txBox="1"/>
          <p:nvPr/>
        </p:nvSpPr>
        <p:spPr>
          <a:xfrm>
            <a:off x="3095708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2" name="Rectangle 442"/>
          <p:cNvSpPr/>
          <p:nvPr/>
        </p:nvSpPr>
        <p:spPr>
          <a:xfrm>
            <a:off x="4187807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/>
          <p:cNvSpPr txBox="1"/>
          <p:nvPr/>
        </p:nvSpPr>
        <p:spPr>
          <a:xfrm>
            <a:off x="4191180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10/30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29"/>
          <p:cNvSpPr txBox="1"/>
          <p:nvPr/>
        </p:nvSpPr>
        <p:spPr>
          <a:xfrm>
            <a:off x="4607113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5" name="date_description"/>
          <p:cNvSpPr txBox="1"/>
          <p:nvPr/>
        </p:nvSpPr>
        <p:spPr>
          <a:xfrm>
            <a:off x="4254077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7" name="Rectangle 447"/>
          <p:cNvSpPr/>
          <p:nvPr/>
        </p:nvSpPr>
        <p:spPr>
          <a:xfrm>
            <a:off x="5345618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/>
          <p:cNvSpPr txBox="1"/>
          <p:nvPr/>
        </p:nvSpPr>
        <p:spPr>
          <a:xfrm>
            <a:off x="5348855" y="3276963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10/31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29"/>
          <p:cNvSpPr txBox="1"/>
          <p:nvPr/>
        </p:nvSpPr>
        <p:spPr>
          <a:xfrm>
            <a:off x="576548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2" name="Rectangle 452"/>
          <p:cNvSpPr/>
          <p:nvPr/>
        </p:nvSpPr>
        <p:spPr>
          <a:xfrm>
            <a:off x="6503429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/>
          <p:cNvSpPr txBox="1"/>
          <p:nvPr/>
        </p:nvSpPr>
        <p:spPr>
          <a:xfrm>
            <a:off x="6506530" y="327696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29"/>
          <p:cNvSpPr txBox="1"/>
          <p:nvPr/>
        </p:nvSpPr>
        <p:spPr>
          <a:xfrm>
            <a:off x="6923854" y="34159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5" name="object 29"/>
          <p:cNvSpPr txBox="1"/>
          <p:nvPr/>
        </p:nvSpPr>
        <p:spPr>
          <a:xfrm>
            <a:off x="6570819" y="39615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7" name="Rectangle 457"/>
          <p:cNvSpPr/>
          <p:nvPr/>
        </p:nvSpPr>
        <p:spPr>
          <a:xfrm>
            <a:off x="7661241" y="3276134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TextBox 87"/>
          <p:cNvSpPr txBox="1"/>
          <p:nvPr/>
        </p:nvSpPr>
        <p:spPr>
          <a:xfrm>
            <a:off x="7664208" y="3276963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11/02</a:t>
            </a:r>
            <a:endParaRPr lang="en-IN" sz="20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462"/>
          <p:cNvSpPr/>
          <p:nvPr/>
        </p:nvSpPr>
        <p:spPr>
          <a:xfrm>
            <a:off x="714375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TextBox 92"/>
          <p:cNvSpPr txBox="1"/>
          <p:nvPr/>
        </p:nvSpPr>
        <p:spPr>
          <a:xfrm>
            <a:off x="718156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11/03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29"/>
          <p:cNvSpPr txBox="1"/>
          <p:nvPr/>
        </p:nvSpPr>
        <p:spPr>
          <a:xfrm>
            <a:off x="113200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5" name="object 29"/>
          <p:cNvSpPr txBox="1"/>
          <p:nvPr/>
        </p:nvSpPr>
        <p:spPr>
          <a:xfrm>
            <a:off x="77896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7" name="Rectangle 467"/>
          <p:cNvSpPr/>
          <p:nvPr/>
        </p:nvSpPr>
        <p:spPr>
          <a:xfrm>
            <a:off x="1872186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/>
          <p:cNvSpPr txBox="1"/>
          <p:nvPr/>
        </p:nvSpPr>
        <p:spPr>
          <a:xfrm>
            <a:off x="1875831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11/04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29"/>
          <p:cNvSpPr txBox="1"/>
          <p:nvPr/>
        </p:nvSpPr>
        <p:spPr>
          <a:xfrm>
            <a:off x="1937338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2" name="Rectangle 472"/>
          <p:cNvSpPr/>
          <p:nvPr/>
        </p:nvSpPr>
        <p:spPr>
          <a:xfrm>
            <a:off x="302999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/>
          <p:cNvSpPr txBox="1"/>
          <p:nvPr/>
        </p:nvSpPr>
        <p:spPr>
          <a:xfrm>
            <a:off x="3033506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11/05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29"/>
          <p:cNvSpPr txBox="1"/>
          <p:nvPr/>
        </p:nvSpPr>
        <p:spPr>
          <a:xfrm>
            <a:off x="344874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7" name="Rectangle 477"/>
          <p:cNvSpPr/>
          <p:nvPr/>
        </p:nvSpPr>
        <p:spPr>
          <a:xfrm>
            <a:off x="4187807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TextBox 107"/>
          <p:cNvSpPr txBox="1"/>
          <p:nvPr/>
        </p:nvSpPr>
        <p:spPr>
          <a:xfrm>
            <a:off x="4191180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11/06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29"/>
          <p:cNvSpPr txBox="1"/>
          <p:nvPr/>
        </p:nvSpPr>
        <p:spPr>
          <a:xfrm>
            <a:off x="4607113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2" name="Rectangle 482"/>
          <p:cNvSpPr/>
          <p:nvPr/>
        </p:nvSpPr>
        <p:spPr>
          <a:xfrm>
            <a:off x="5345618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TextBox 112"/>
          <p:cNvSpPr txBox="1"/>
          <p:nvPr/>
        </p:nvSpPr>
        <p:spPr>
          <a:xfrm>
            <a:off x="5348855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11/07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487"/>
          <p:cNvSpPr/>
          <p:nvPr/>
        </p:nvSpPr>
        <p:spPr>
          <a:xfrm>
            <a:off x="6503429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TextBox 117"/>
          <p:cNvSpPr txBox="1"/>
          <p:nvPr/>
        </p:nvSpPr>
        <p:spPr>
          <a:xfrm>
            <a:off x="6506530" y="4947466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11/08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29"/>
          <p:cNvSpPr txBox="1"/>
          <p:nvPr/>
        </p:nvSpPr>
        <p:spPr>
          <a:xfrm>
            <a:off x="6923854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0" name="object 29"/>
          <p:cNvSpPr txBox="1"/>
          <p:nvPr/>
        </p:nvSpPr>
        <p:spPr>
          <a:xfrm>
            <a:off x="6570819" y="5632064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2" name="Rectangle 492"/>
          <p:cNvSpPr/>
          <p:nvPr/>
        </p:nvSpPr>
        <p:spPr>
          <a:xfrm>
            <a:off x="7661241" y="4931277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TextBox 122"/>
          <p:cNvSpPr txBox="1"/>
          <p:nvPr/>
        </p:nvSpPr>
        <p:spPr>
          <a:xfrm>
            <a:off x="7664208" y="4947466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11/09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29"/>
          <p:cNvSpPr txBox="1"/>
          <p:nvPr/>
        </p:nvSpPr>
        <p:spPr>
          <a:xfrm>
            <a:off x="8082225" y="5086417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8" name="Rectangle 427"/>
          <p:cNvSpPr/>
          <p:nvPr/>
        </p:nvSpPr>
        <p:spPr>
          <a:xfrm>
            <a:off x="714375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9" name="TextBox 218"/>
          <p:cNvSpPr txBox="1"/>
          <p:nvPr/>
        </p:nvSpPr>
        <p:spPr>
          <a:xfrm>
            <a:off x="718156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10/20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object 29"/>
          <p:cNvSpPr txBox="1"/>
          <p:nvPr/>
        </p:nvSpPr>
        <p:spPr>
          <a:xfrm>
            <a:off x="113200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1" name="object 29"/>
          <p:cNvSpPr txBox="1"/>
          <p:nvPr/>
        </p:nvSpPr>
        <p:spPr>
          <a:xfrm>
            <a:off x="77896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4" name="Rectangle 432"/>
          <p:cNvSpPr/>
          <p:nvPr/>
        </p:nvSpPr>
        <p:spPr>
          <a:xfrm>
            <a:off x="1872186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" name="TextBox 214"/>
          <p:cNvSpPr txBox="1"/>
          <p:nvPr/>
        </p:nvSpPr>
        <p:spPr>
          <a:xfrm>
            <a:off x="1875831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object 29"/>
          <p:cNvSpPr txBox="1"/>
          <p:nvPr/>
        </p:nvSpPr>
        <p:spPr>
          <a:xfrm>
            <a:off x="2290374" y="1759689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0" name="Rectangle 437"/>
          <p:cNvSpPr/>
          <p:nvPr/>
        </p:nvSpPr>
        <p:spPr>
          <a:xfrm>
            <a:off x="3029997" y="1619910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1" name="TextBox 210"/>
          <p:cNvSpPr txBox="1"/>
          <p:nvPr/>
        </p:nvSpPr>
        <p:spPr>
          <a:xfrm>
            <a:off x="3033506" y="1620739"/>
            <a:ext cx="60159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10/22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object 29"/>
          <p:cNvSpPr txBox="1"/>
          <p:nvPr/>
        </p:nvSpPr>
        <p:spPr>
          <a:xfrm>
            <a:off x="3095708" y="2305338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169748" y="5910547"/>
            <a:ext cx="2323872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테스트 및 보완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14375" y="5903747"/>
            <a:ext cx="3467100" cy="308107"/>
          </a:xfrm>
          <a:prstGeom prst="rect">
            <a:avLst/>
          </a:prstGeom>
          <a:solidFill>
            <a:srgbClr val="4B7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디자인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7375" y="5523556"/>
            <a:ext cx="3486150" cy="301307"/>
          </a:xfrm>
          <a:prstGeom prst="rect">
            <a:avLst/>
          </a:prstGeom>
          <a:solidFill>
            <a:srgbClr val="3D3F44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시작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499860" y="5523556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개발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800" kern="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3588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[4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~14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개발 진행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14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테스트 및 보완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4</a:t>
            </a:r>
            <a:r>
              <a:rPr lang="ko-KR" altLang="en-US" b="1" dirty="0" smtClean="0"/>
              <a:t>차 발표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01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Rectangle 498"/>
          <p:cNvSpPr/>
          <p:nvPr/>
        </p:nvSpPr>
        <p:spPr>
          <a:xfrm>
            <a:off x="714375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TextBox 128"/>
          <p:cNvSpPr txBox="1"/>
          <p:nvPr/>
        </p:nvSpPr>
        <p:spPr>
          <a:xfrm>
            <a:off x="718156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11/10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29"/>
          <p:cNvSpPr txBox="1"/>
          <p:nvPr/>
        </p:nvSpPr>
        <p:spPr>
          <a:xfrm>
            <a:off x="77896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3" name="Rectangle 503"/>
          <p:cNvSpPr/>
          <p:nvPr/>
        </p:nvSpPr>
        <p:spPr>
          <a:xfrm>
            <a:off x="1872186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/>
          <p:cNvSpPr txBox="1"/>
          <p:nvPr/>
        </p:nvSpPr>
        <p:spPr>
          <a:xfrm>
            <a:off x="1875831" y="1643109"/>
            <a:ext cx="796072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11/11</a:t>
            </a:r>
          </a:p>
        </p:txBody>
      </p:sp>
      <p:sp>
        <p:nvSpPr>
          <p:cNvPr id="135" name="object 29"/>
          <p:cNvSpPr txBox="1"/>
          <p:nvPr/>
        </p:nvSpPr>
        <p:spPr>
          <a:xfrm>
            <a:off x="229037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6" name="object 29"/>
          <p:cNvSpPr txBox="1"/>
          <p:nvPr/>
        </p:nvSpPr>
        <p:spPr>
          <a:xfrm>
            <a:off x="193733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8" name="Rectangle 508"/>
          <p:cNvSpPr/>
          <p:nvPr/>
        </p:nvSpPr>
        <p:spPr>
          <a:xfrm>
            <a:off x="302999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TextBox 138"/>
          <p:cNvSpPr txBox="1"/>
          <p:nvPr/>
        </p:nvSpPr>
        <p:spPr>
          <a:xfrm>
            <a:off x="3033506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11/12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object 29"/>
          <p:cNvSpPr txBox="1"/>
          <p:nvPr/>
        </p:nvSpPr>
        <p:spPr>
          <a:xfrm>
            <a:off x="344874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1" name="object 29"/>
          <p:cNvSpPr txBox="1"/>
          <p:nvPr/>
        </p:nvSpPr>
        <p:spPr>
          <a:xfrm>
            <a:off x="309570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3" name="Rectangle 513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/>
          <p:cNvSpPr txBox="1"/>
          <p:nvPr/>
        </p:nvSpPr>
        <p:spPr>
          <a:xfrm>
            <a:off x="4191180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11/13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object 29"/>
          <p:cNvSpPr txBox="1"/>
          <p:nvPr/>
        </p:nvSpPr>
        <p:spPr>
          <a:xfrm>
            <a:off x="4607113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8" name="Rectangle 518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TextBox 148"/>
          <p:cNvSpPr txBox="1"/>
          <p:nvPr/>
        </p:nvSpPr>
        <p:spPr>
          <a:xfrm>
            <a:off x="5348855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11/14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object 29"/>
          <p:cNvSpPr txBox="1"/>
          <p:nvPr/>
        </p:nvSpPr>
        <p:spPr>
          <a:xfrm>
            <a:off x="576548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1" name="object 29"/>
          <p:cNvSpPr txBox="1"/>
          <p:nvPr/>
        </p:nvSpPr>
        <p:spPr>
          <a:xfrm>
            <a:off x="541244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3" name="Rectangle 523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TextBox 153"/>
          <p:cNvSpPr txBox="1"/>
          <p:nvPr/>
        </p:nvSpPr>
        <p:spPr>
          <a:xfrm>
            <a:off x="6506530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11/15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object 29"/>
          <p:cNvSpPr txBox="1"/>
          <p:nvPr/>
        </p:nvSpPr>
        <p:spPr>
          <a:xfrm>
            <a:off x="692385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6" name="object 29"/>
          <p:cNvSpPr txBox="1"/>
          <p:nvPr/>
        </p:nvSpPr>
        <p:spPr>
          <a:xfrm>
            <a:off x="6570819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64208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object 29"/>
          <p:cNvSpPr txBox="1"/>
          <p:nvPr/>
        </p:nvSpPr>
        <p:spPr>
          <a:xfrm>
            <a:off x="8082225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1" name="object 29"/>
          <p:cNvSpPr txBox="1"/>
          <p:nvPr/>
        </p:nvSpPr>
        <p:spPr>
          <a:xfrm>
            <a:off x="7729190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4" name="Rectangle 534"/>
          <p:cNvSpPr/>
          <p:nvPr/>
        </p:nvSpPr>
        <p:spPr>
          <a:xfrm>
            <a:off x="714375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TextBox 164"/>
          <p:cNvSpPr txBox="1"/>
          <p:nvPr/>
        </p:nvSpPr>
        <p:spPr>
          <a:xfrm>
            <a:off x="718156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11/17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29"/>
          <p:cNvSpPr txBox="1"/>
          <p:nvPr/>
        </p:nvSpPr>
        <p:spPr>
          <a:xfrm>
            <a:off x="113200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9" name="Rectangle 539"/>
          <p:cNvSpPr/>
          <p:nvPr/>
        </p:nvSpPr>
        <p:spPr>
          <a:xfrm>
            <a:off x="1872186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TextBox 169"/>
          <p:cNvSpPr txBox="1"/>
          <p:nvPr/>
        </p:nvSpPr>
        <p:spPr>
          <a:xfrm>
            <a:off x="1875831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object 29"/>
          <p:cNvSpPr txBox="1"/>
          <p:nvPr/>
        </p:nvSpPr>
        <p:spPr>
          <a:xfrm>
            <a:off x="229037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4" name="Rectangle 544"/>
          <p:cNvSpPr/>
          <p:nvPr/>
        </p:nvSpPr>
        <p:spPr>
          <a:xfrm>
            <a:off x="302999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TextBox 174"/>
          <p:cNvSpPr txBox="1"/>
          <p:nvPr/>
        </p:nvSpPr>
        <p:spPr>
          <a:xfrm>
            <a:off x="3033506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11/19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549"/>
          <p:cNvSpPr/>
          <p:nvPr/>
        </p:nvSpPr>
        <p:spPr>
          <a:xfrm>
            <a:off x="418780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TextBox 179"/>
          <p:cNvSpPr txBox="1"/>
          <p:nvPr/>
        </p:nvSpPr>
        <p:spPr>
          <a:xfrm>
            <a:off x="4191180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11/20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29"/>
          <p:cNvSpPr txBox="1"/>
          <p:nvPr/>
        </p:nvSpPr>
        <p:spPr>
          <a:xfrm>
            <a:off x="4607113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2" name="object 29"/>
          <p:cNvSpPr txBox="1"/>
          <p:nvPr/>
        </p:nvSpPr>
        <p:spPr>
          <a:xfrm>
            <a:off x="4254077" y="397131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4" name="Rectangle 554"/>
          <p:cNvSpPr/>
          <p:nvPr/>
        </p:nvSpPr>
        <p:spPr>
          <a:xfrm>
            <a:off x="6503429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TextBox 184"/>
          <p:cNvSpPr txBox="1"/>
          <p:nvPr/>
        </p:nvSpPr>
        <p:spPr>
          <a:xfrm>
            <a:off x="6506530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object 29"/>
          <p:cNvSpPr txBox="1"/>
          <p:nvPr/>
        </p:nvSpPr>
        <p:spPr>
          <a:xfrm>
            <a:off x="692385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6" name="Rectangle 566"/>
          <p:cNvSpPr/>
          <p:nvPr/>
        </p:nvSpPr>
        <p:spPr>
          <a:xfrm>
            <a:off x="5345618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7" name="TextBox 196"/>
          <p:cNvSpPr txBox="1"/>
          <p:nvPr/>
        </p:nvSpPr>
        <p:spPr>
          <a:xfrm>
            <a:off x="5348855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object 29"/>
          <p:cNvSpPr txBox="1"/>
          <p:nvPr/>
        </p:nvSpPr>
        <p:spPr>
          <a:xfrm>
            <a:off x="576548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3" name="Rectangle 528"/>
          <p:cNvSpPr/>
          <p:nvPr/>
        </p:nvSpPr>
        <p:spPr>
          <a:xfrm>
            <a:off x="7661241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4" name="TextBox 223"/>
          <p:cNvSpPr txBox="1"/>
          <p:nvPr/>
        </p:nvSpPr>
        <p:spPr>
          <a:xfrm>
            <a:off x="7664208" y="329825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11/23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29"/>
          <p:cNvSpPr txBox="1"/>
          <p:nvPr/>
        </p:nvSpPr>
        <p:spPr>
          <a:xfrm>
            <a:off x="8082225" y="3437206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6" name="object 29"/>
          <p:cNvSpPr txBox="1"/>
          <p:nvPr/>
        </p:nvSpPr>
        <p:spPr>
          <a:xfrm>
            <a:off x="7729190" y="3982853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0" name="Rectangle 534"/>
          <p:cNvSpPr/>
          <p:nvPr/>
        </p:nvSpPr>
        <p:spPr>
          <a:xfrm>
            <a:off x="714375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/>
          <p:cNvSpPr txBox="1"/>
          <p:nvPr/>
        </p:nvSpPr>
        <p:spPr>
          <a:xfrm>
            <a:off x="718156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11/24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object 29"/>
          <p:cNvSpPr txBox="1"/>
          <p:nvPr/>
        </p:nvSpPr>
        <p:spPr>
          <a:xfrm>
            <a:off x="113200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5" name="Rectangle 539"/>
          <p:cNvSpPr/>
          <p:nvPr/>
        </p:nvSpPr>
        <p:spPr>
          <a:xfrm>
            <a:off x="1872186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6" name="TextBox 235"/>
          <p:cNvSpPr txBox="1"/>
          <p:nvPr/>
        </p:nvSpPr>
        <p:spPr>
          <a:xfrm>
            <a:off x="1875831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bject 29"/>
          <p:cNvSpPr txBox="1"/>
          <p:nvPr/>
        </p:nvSpPr>
        <p:spPr>
          <a:xfrm>
            <a:off x="229037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0" name="Rectangle 544"/>
          <p:cNvSpPr/>
          <p:nvPr/>
        </p:nvSpPr>
        <p:spPr>
          <a:xfrm>
            <a:off x="302999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TextBox 240"/>
          <p:cNvSpPr txBox="1"/>
          <p:nvPr/>
        </p:nvSpPr>
        <p:spPr>
          <a:xfrm>
            <a:off x="3033506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11/26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Rectangle 549"/>
          <p:cNvSpPr/>
          <p:nvPr/>
        </p:nvSpPr>
        <p:spPr>
          <a:xfrm>
            <a:off x="418780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5" name="TextBox 244"/>
          <p:cNvSpPr txBox="1"/>
          <p:nvPr/>
        </p:nvSpPr>
        <p:spPr>
          <a:xfrm>
            <a:off x="4191180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11/27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object 29"/>
          <p:cNvSpPr txBox="1"/>
          <p:nvPr/>
        </p:nvSpPr>
        <p:spPr>
          <a:xfrm>
            <a:off x="4607113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7" name="object 29"/>
          <p:cNvSpPr txBox="1"/>
          <p:nvPr/>
        </p:nvSpPr>
        <p:spPr>
          <a:xfrm>
            <a:off x="4254077" y="56322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6506530" y="4947660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11/29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object 29"/>
          <p:cNvSpPr txBox="1"/>
          <p:nvPr/>
        </p:nvSpPr>
        <p:spPr>
          <a:xfrm>
            <a:off x="692385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4" name="Rectangle 566"/>
          <p:cNvSpPr/>
          <p:nvPr/>
        </p:nvSpPr>
        <p:spPr>
          <a:xfrm>
            <a:off x="5345618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TextBox 254"/>
          <p:cNvSpPr txBox="1"/>
          <p:nvPr/>
        </p:nvSpPr>
        <p:spPr>
          <a:xfrm>
            <a:off x="5348855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object 29"/>
          <p:cNvSpPr txBox="1"/>
          <p:nvPr/>
        </p:nvSpPr>
        <p:spPr>
          <a:xfrm>
            <a:off x="576548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7664208" y="4959202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11/30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bject 29"/>
          <p:cNvSpPr txBox="1"/>
          <p:nvPr/>
        </p:nvSpPr>
        <p:spPr>
          <a:xfrm>
            <a:off x="8082225" y="5098155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2" name="object 29"/>
          <p:cNvSpPr txBox="1"/>
          <p:nvPr/>
        </p:nvSpPr>
        <p:spPr>
          <a:xfrm>
            <a:off x="7729190" y="564380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696316" y="2213293"/>
            <a:ext cx="4642447" cy="301307"/>
          </a:xfrm>
          <a:prstGeom prst="rect">
            <a:avLst/>
          </a:prstGeom>
          <a:solidFill>
            <a:srgbClr val="3D3F4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개발진행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499860" y="2213293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96316" y="2634458"/>
            <a:ext cx="5799734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테스트 및 보완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개발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800" kern="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4031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[5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~19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개발 진행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26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조별 </a:t>
            </a:r>
            <a:r>
              <a:rPr lang="en-US" altLang="ko-KR" b="1" dirty="0" smtClean="0"/>
              <a:t>cross </a:t>
            </a:r>
            <a:r>
              <a:rPr lang="ko-KR" altLang="en-US" b="1" dirty="0" smtClean="0"/>
              <a:t>통합</a:t>
            </a:r>
            <a:endParaRPr lang="en-US" altLang="ko-KR" b="1" dirty="0" smtClean="0"/>
          </a:p>
          <a:p>
            <a:r>
              <a:rPr lang="ko-KR" altLang="en-US" b="1" dirty="0" smtClean="0"/>
              <a:t>테스트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예정</a:t>
            </a:r>
            <a:r>
              <a:rPr lang="en-US" altLang="ko-KR" b="1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 21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테스트 및 보완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5</a:t>
            </a:r>
            <a:r>
              <a:rPr lang="ko-KR" altLang="en-US" b="1" dirty="0" smtClean="0"/>
              <a:t>차 발표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01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Rectangle 498"/>
          <p:cNvSpPr/>
          <p:nvPr/>
        </p:nvSpPr>
        <p:spPr>
          <a:xfrm>
            <a:off x="714375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TextBox 128"/>
          <p:cNvSpPr txBox="1"/>
          <p:nvPr/>
        </p:nvSpPr>
        <p:spPr>
          <a:xfrm>
            <a:off x="718156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11/10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29"/>
          <p:cNvSpPr txBox="1"/>
          <p:nvPr/>
        </p:nvSpPr>
        <p:spPr>
          <a:xfrm>
            <a:off x="77896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3" name="Rectangle 503"/>
          <p:cNvSpPr/>
          <p:nvPr/>
        </p:nvSpPr>
        <p:spPr>
          <a:xfrm>
            <a:off x="1872186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/>
          <p:cNvSpPr txBox="1"/>
          <p:nvPr/>
        </p:nvSpPr>
        <p:spPr>
          <a:xfrm>
            <a:off x="1875831" y="1643109"/>
            <a:ext cx="583258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11/11</a:t>
            </a:r>
          </a:p>
        </p:txBody>
      </p:sp>
      <p:sp>
        <p:nvSpPr>
          <p:cNvPr id="135" name="object 29"/>
          <p:cNvSpPr txBox="1"/>
          <p:nvPr/>
        </p:nvSpPr>
        <p:spPr>
          <a:xfrm>
            <a:off x="229037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6" name="object 29"/>
          <p:cNvSpPr txBox="1"/>
          <p:nvPr/>
        </p:nvSpPr>
        <p:spPr>
          <a:xfrm>
            <a:off x="193733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8" name="Rectangle 508"/>
          <p:cNvSpPr/>
          <p:nvPr/>
        </p:nvSpPr>
        <p:spPr>
          <a:xfrm>
            <a:off x="302999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TextBox 138"/>
          <p:cNvSpPr txBox="1"/>
          <p:nvPr/>
        </p:nvSpPr>
        <p:spPr>
          <a:xfrm>
            <a:off x="3033506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object 29"/>
          <p:cNvSpPr txBox="1"/>
          <p:nvPr/>
        </p:nvSpPr>
        <p:spPr>
          <a:xfrm>
            <a:off x="344874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1" name="object 29"/>
          <p:cNvSpPr txBox="1"/>
          <p:nvPr/>
        </p:nvSpPr>
        <p:spPr>
          <a:xfrm>
            <a:off x="309570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3" name="Rectangle 513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/>
          <p:cNvSpPr txBox="1"/>
          <p:nvPr/>
        </p:nvSpPr>
        <p:spPr>
          <a:xfrm>
            <a:off x="4191180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11/13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object 29"/>
          <p:cNvSpPr txBox="1"/>
          <p:nvPr/>
        </p:nvSpPr>
        <p:spPr>
          <a:xfrm>
            <a:off x="4607113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8" name="Rectangle 518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TextBox 148"/>
          <p:cNvSpPr txBox="1"/>
          <p:nvPr/>
        </p:nvSpPr>
        <p:spPr>
          <a:xfrm>
            <a:off x="5348855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object 29"/>
          <p:cNvSpPr txBox="1"/>
          <p:nvPr/>
        </p:nvSpPr>
        <p:spPr>
          <a:xfrm>
            <a:off x="576548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1" name="object 29"/>
          <p:cNvSpPr txBox="1"/>
          <p:nvPr/>
        </p:nvSpPr>
        <p:spPr>
          <a:xfrm>
            <a:off x="541244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3" name="Rectangle 523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TextBox 153"/>
          <p:cNvSpPr txBox="1"/>
          <p:nvPr/>
        </p:nvSpPr>
        <p:spPr>
          <a:xfrm>
            <a:off x="6506530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object 29"/>
          <p:cNvSpPr txBox="1"/>
          <p:nvPr/>
        </p:nvSpPr>
        <p:spPr>
          <a:xfrm>
            <a:off x="692385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6" name="object 29"/>
          <p:cNvSpPr txBox="1"/>
          <p:nvPr/>
        </p:nvSpPr>
        <p:spPr>
          <a:xfrm>
            <a:off x="6570819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64208" y="1643109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</a:t>
            </a:r>
            <a:endParaRPr lang="en-IN" sz="20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object 29"/>
          <p:cNvSpPr txBox="1"/>
          <p:nvPr/>
        </p:nvSpPr>
        <p:spPr>
          <a:xfrm>
            <a:off x="8082225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1" name="object 29"/>
          <p:cNvSpPr txBox="1"/>
          <p:nvPr/>
        </p:nvSpPr>
        <p:spPr>
          <a:xfrm>
            <a:off x="7729190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4" name="Rectangle 534"/>
          <p:cNvSpPr/>
          <p:nvPr/>
        </p:nvSpPr>
        <p:spPr>
          <a:xfrm>
            <a:off x="714375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TextBox 164"/>
          <p:cNvSpPr txBox="1"/>
          <p:nvPr/>
        </p:nvSpPr>
        <p:spPr>
          <a:xfrm>
            <a:off x="718156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11/17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29"/>
          <p:cNvSpPr txBox="1"/>
          <p:nvPr/>
        </p:nvSpPr>
        <p:spPr>
          <a:xfrm>
            <a:off x="113200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9" name="Rectangle 539"/>
          <p:cNvSpPr/>
          <p:nvPr/>
        </p:nvSpPr>
        <p:spPr>
          <a:xfrm>
            <a:off x="1872186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TextBox 169"/>
          <p:cNvSpPr txBox="1"/>
          <p:nvPr/>
        </p:nvSpPr>
        <p:spPr>
          <a:xfrm>
            <a:off x="1875831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11/18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object 29"/>
          <p:cNvSpPr txBox="1"/>
          <p:nvPr/>
        </p:nvSpPr>
        <p:spPr>
          <a:xfrm>
            <a:off x="229037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4" name="Rectangle 544"/>
          <p:cNvSpPr/>
          <p:nvPr/>
        </p:nvSpPr>
        <p:spPr>
          <a:xfrm>
            <a:off x="302999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TextBox 174"/>
          <p:cNvSpPr txBox="1"/>
          <p:nvPr/>
        </p:nvSpPr>
        <p:spPr>
          <a:xfrm>
            <a:off x="3033506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11/19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549"/>
          <p:cNvSpPr/>
          <p:nvPr/>
        </p:nvSpPr>
        <p:spPr>
          <a:xfrm>
            <a:off x="418780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TextBox 179"/>
          <p:cNvSpPr txBox="1"/>
          <p:nvPr/>
        </p:nvSpPr>
        <p:spPr>
          <a:xfrm>
            <a:off x="4191180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11/20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29"/>
          <p:cNvSpPr txBox="1"/>
          <p:nvPr/>
        </p:nvSpPr>
        <p:spPr>
          <a:xfrm>
            <a:off x="4607113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2" name="object 29"/>
          <p:cNvSpPr txBox="1"/>
          <p:nvPr/>
        </p:nvSpPr>
        <p:spPr>
          <a:xfrm>
            <a:off x="4254077" y="397131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4" name="Rectangle 554"/>
          <p:cNvSpPr/>
          <p:nvPr/>
        </p:nvSpPr>
        <p:spPr>
          <a:xfrm>
            <a:off x="6503429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TextBox 184"/>
          <p:cNvSpPr txBox="1"/>
          <p:nvPr/>
        </p:nvSpPr>
        <p:spPr>
          <a:xfrm>
            <a:off x="6506530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11/22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object 29"/>
          <p:cNvSpPr txBox="1"/>
          <p:nvPr/>
        </p:nvSpPr>
        <p:spPr>
          <a:xfrm>
            <a:off x="692385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6" name="Rectangle 566"/>
          <p:cNvSpPr/>
          <p:nvPr/>
        </p:nvSpPr>
        <p:spPr>
          <a:xfrm>
            <a:off x="5345618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7" name="TextBox 196"/>
          <p:cNvSpPr txBox="1"/>
          <p:nvPr/>
        </p:nvSpPr>
        <p:spPr>
          <a:xfrm>
            <a:off x="5348855" y="3286712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object 29"/>
          <p:cNvSpPr txBox="1"/>
          <p:nvPr/>
        </p:nvSpPr>
        <p:spPr>
          <a:xfrm>
            <a:off x="576548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3" name="Rectangle 528"/>
          <p:cNvSpPr/>
          <p:nvPr/>
        </p:nvSpPr>
        <p:spPr>
          <a:xfrm>
            <a:off x="7661241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4" name="TextBox 223"/>
          <p:cNvSpPr txBox="1"/>
          <p:nvPr/>
        </p:nvSpPr>
        <p:spPr>
          <a:xfrm>
            <a:off x="7664208" y="3298253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11/23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29"/>
          <p:cNvSpPr txBox="1"/>
          <p:nvPr/>
        </p:nvSpPr>
        <p:spPr>
          <a:xfrm>
            <a:off x="8082225" y="3437206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6" name="object 29"/>
          <p:cNvSpPr txBox="1"/>
          <p:nvPr/>
        </p:nvSpPr>
        <p:spPr>
          <a:xfrm>
            <a:off x="7729190" y="3982853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0" name="Rectangle 534"/>
          <p:cNvSpPr/>
          <p:nvPr/>
        </p:nvSpPr>
        <p:spPr>
          <a:xfrm>
            <a:off x="714375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/>
          <p:cNvSpPr txBox="1"/>
          <p:nvPr/>
        </p:nvSpPr>
        <p:spPr>
          <a:xfrm>
            <a:off x="718156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11/24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object 29"/>
          <p:cNvSpPr txBox="1"/>
          <p:nvPr/>
        </p:nvSpPr>
        <p:spPr>
          <a:xfrm>
            <a:off x="113200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5" name="Rectangle 539"/>
          <p:cNvSpPr/>
          <p:nvPr/>
        </p:nvSpPr>
        <p:spPr>
          <a:xfrm>
            <a:off x="1872186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6" name="TextBox 235"/>
          <p:cNvSpPr txBox="1"/>
          <p:nvPr/>
        </p:nvSpPr>
        <p:spPr>
          <a:xfrm>
            <a:off x="1875831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bject 29"/>
          <p:cNvSpPr txBox="1"/>
          <p:nvPr/>
        </p:nvSpPr>
        <p:spPr>
          <a:xfrm>
            <a:off x="229037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0" name="Rectangle 544"/>
          <p:cNvSpPr/>
          <p:nvPr/>
        </p:nvSpPr>
        <p:spPr>
          <a:xfrm>
            <a:off x="302999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TextBox 240"/>
          <p:cNvSpPr txBox="1"/>
          <p:nvPr/>
        </p:nvSpPr>
        <p:spPr>
          <a:xfrm>
            <a:off x="3033506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11/26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Rectangle 549"/>
          <p:cNvSpPr/>
          <p:nvPr/>
        </p:nvSpPr>
        <p:spPr>
          <a:xfrm>
            <a:off x="418780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5" name="TextBox 244"/>
          <p:cNvSpPr txBox="1"/>
          <p:nvPr/>
        </p:nvSpPr>
        <p:spPr>
          <a:xfrm>
            <a:off x="4191180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11/27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object 29"/>
          <p:cNvSpPr txBox="1"/>
          <p:nvPr/>
        </p:nvSpPr>
        <p:spPr>
          <a:xfrm>
            <a:off x="4607113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7" name="object 29"/>
          <p:cNvSpPr txBox="1"/>
          <p:nvPr/>
        </p:nvSpPr>
        <p:spPr>
          <a:xfrm>
            <a:off x="4254077" y="56322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6506530" y="4947660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11/29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object 29"/>
          <p:cNvSpPr txBox="1"/>
          <p:nvPr/>
        </p:nvSpPr>
        <p:spPr>
          <a:xfrm>
            <a:off x="692385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4" name="Rectangle 566"/>
          <p:cNvSpPr/>
          <p:nvPr/>
        </p:nvSpPr>
        <p:spPr>
          <a:xfrm>
            <a:off x="5345618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TextBox 254"/>
          <p:cNvSpPr txBox="1"/>
          <p:nvPr/>
        </p:nvSpPr>
        <p:spPr>
          <a:xfrm>
            <a:off x="5348855" y="4947660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object 29"/>
          <p:cNvSpPr txBox="1"/>
          <p:nvPr/>
        </p:nvSpPr>
        <p:spPr>
          <a:xfrm>
            <a:off x="576548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7664208" y="4959202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11/30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bject 29"/>
          <p:cNvSpPr txBox="1"/>
          <p:nvPr/>
        </p:nvSpPr>
        <p:spPr>
          <a:xfrm>
            <a:off x="8082225" y="5098155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2" name="object 29"/>
          <p:cNvSpPr txBox="1"/>
          <p:nvPr/>
        </p:nvSpPr>
        <p:spPr>
          <a:xfrm>
            <a:off x="7729190" y="564380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499860" y="3873818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184650" y="4282283"/>
            <a:ext cx="2320923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테스트 및 보완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61241" y="2740343"/>
            <a:ext cx="1151571" cy="301307"/>
          </a:xfrm>
          <a:prstGeom prst="rect">
            <a:avLst/>
          </a:prstGeom>
          <a:solidFill>
            <a:srgbClr val="3D3F4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04850" y="4282283"/>
            <a:ext cx="3473149" cy="301307"/>
          </a:xfrm>
          <a:prstGeom prst="rect">
            <a:avLst/>
          </a:prstGeom>
          <a:solidFill>
            <a:srgbClr val="3D3F4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 진행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6325" y="5201045"/>
            <a:ext cx="10077450" cy="12911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고객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이 요청사항을 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[ADMIN]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에게 전달하면 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[ADMIN]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은 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[PM</a:t>
            </a:r>
            <a:r>
              <a:rPr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을 지정하여 프로젝트를 배정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[PM]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은 업무 및 일정을 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담당자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에게 분배하고 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담당자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는 작업 후 </a:t>
            </a:r>
            <a:r>
              <a:rPr lang="en-US" altLang="ko-KR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[PM]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에게 확인 요청을 하며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b="1" u="sng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[PM]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은 확인 요청받은 프로젝트를 확인 후 승인 하는 시스템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.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8" name="양쪽 모서리가 둥근 사각형 67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01 </a:t>
            </a:r>
            <a:r>
              <a:rPr lang="en-US" altLang="ko-KR" sz="3600" b="1" i="1" kern="0" dirty="0" smtClean="0">
                <a:solidFill>
                  <a:schemeClr val="bg1"/>
                </a:solidFill>
              </a:rPr>
              <a:t>PMS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794853" y="2159000"/>
            <a:ext cx="6573011" cy="2752726"/>
            <a:chOff x="1680401" y="981075"/>
            <a:chExt cx="8801916" cy="3686175"/>
          </a:xfrm>
        </p:grpSpPr>
        <p:sp>
          <p:nvSpPr>
            <p:cNvPr id="63" name="자유형 62"/>
            <p:cNvSpPr/>
            <p:nvPr/>
          </p:nvSpPr>
          <p:spPr>
            <a:xfrm>
              <a:off x="2733675" y="1809750"/>
              <a:ext cx="6810375" cy="838200"/>
            </a:xfrm>
            <a:custGeom>
              <a:avLst/>
              <a:gdLst>
                <a:gd name="connsiteX0" fmla="*/ 0 w 6810375"/>
                <a:gd name="connsiteY0" fmla="*/ 0 h 2038350"/>
                <a:gd name="connsiteX1" fmla="*/ 6810375 w 6810375"/>
                <a:gd name="connsiteY1" fmla="*/ 0 h 2038350"/>
                <a:gd name="connsiteX2" fmla="*/ 6810375 w 6810375"/>
                <a:gd name="connsiteY2" fmla="*/ 2038350 h 2038350"/>
                <a:gd name="connsiteX3" fmla="*/ 0 w 6810375"/>
                <a:gd name="connsiteY3" fmla="*/ 2038350 h 2038350"/>
                <a:gd name="connsiteX4" fmla="*/ 0 w 6810375"/>
                <a:gd name="connsiteY4" fmla="*/ 0 h 2038350"/>
                <a:gd name="connsiteX0" fmla="*/ 0 w 6810375"/>
                <a:gd name="connsiteY0" fmla="*/ 2038350 h 2129790"/>
                <a:gd name="connsiteX1" fmla="*/ 0 w 6810375"/>
                <a:gd name="connsiteY1" fmla="*/ 0 h 2129790"/>
                <a:gd name="connsiteX2" fmla="*/ 6810375 w 6810375"/>
                <a:gd name="connsiteY2" fmla="*/ 0 h 2129790"/>
                <a:gd name="connsiteX3" fmla="*/ 6810375 w 6810375"/>
                <a:gd name="connsiteY3" fmla="*/ 2038350 h 2129790"/>
                <a:gd name="connsiteX4" fmla="*/ 91440 w 6810375"/>
                <a:gd name="connsiteY4" fmla="*/ 2129790 h 2129790"/>
                <a:gd name="connsiteX0" fmla="*/ 0 w 6810375"/>
                <a:gd name="connsiteY0" fmla="*/ 2038350 h 2038350"/>
                <a:gd name="connsiteX1" fmla="*/ 0 w 6810375"/>
                <a:gd name="connsiteY1" fmla="*/ 0 h 2038350"/>
                <a:gd name="connsiteX2" fmla="*/ 6810375 w 6810375"/>
                <a:gd name="connsiteY2" fmla="*/ 0 h 2038350"/>
                <a:gd name="connsiteX3" fmla="*/ 6810375 w 6810375"/>
                <a:gd name="connsiteY3" fmla="*/ 203835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0375" h="2038350">
                  <a:moveTo>
                    <a:pt x="0" y="2038350"/>
                  </a:moveTo>
                  <a:lnTo>
                    <a:pt x="0" y="0"/>
                  </a:lnTo>
                  <a:lnTo>
                    <a:pt x="6810375" y="0"/>
                  </a:lnTo>
                  <a:lnTo>
                    <a:pt x="6810375" y="2038350"/>
                  </a:lnTo>
                </a:path>
              </a:pathLst>
            </a:custGeom>
            <a:noFill/>
            <a:ln w="412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748213" y="981075"/>
              <a:ext cx="2695575" cy="1352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 descr="pms_logo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7834" y="1133703"/>
              <a:ext cx="2007050" cy="1125906"/>
            </a:xfrm>
            <a:prstGeom prst="rect">
              <a:avLst/>
            </a:prstGeom>
          </p:spPr>
        </p:pic>
        <p:sp>
          <p:nvSpPr>
            <p:cNvPr id="24" name="오른쪽 화살표 23"/>
            <p:cNvSpPr/>
            <p:nvPr/>
          </p:nvSpPr>
          <p:spPr>
            <a:xfrm>
              <a:off x="3817893" y="3140109"/>
              <a:ext cx="929941" cy="450703"/>
            </a:xfrm>
            <a:prstGeom prst="rightArrow">
              <a:avLst>
                <a:gd name="adj1" fmla="val 62881"/>
                <a:gd name="adj2" fmla="val 50000"/>
              </a:avLst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7113952" y="3140109"/>
              <a:ext cx="929941" cy="450703"/>
            </a:xfrm>
            <a:prstGeom prst="rightArrow">
              <a:avLst>
                <a:gd name="adj1" fmla="val 62881"/>
                <a:gd name="adj2" fmla="val 50000"/>
              </a:avLst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680401" y="2600205"/>
              <a:ext cx="2209800" cy="1571745"/>
            </a:xfrm>
            <a:prstGeom prst="roundRect">
              <a:avLst>
                <a:gd name="adj" fmla="val 3991"/>
              </a:avLst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976460" y="2600205"/>
              <a:ext cx="2209800" cy="1571745"/>
            </a:xfrm>
            <a:prstGeom prst="roundRect">
              <a:avLst>
                <a:gd name="adj" fmla="val 3991"/>
              </a:avLst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5825420" y="2847741"/>
              <a:ext cx="511880" cy="682388"/>
              <a:chOff x="5759891" y="2938108"/>
              <a:chExt cx="338138" cy="450773"/>
            </a:xfrm>
            <a:solidFill>
              <a:srgbClr val="FEC402"/>
            </a:solidFill>
          </p:grpSpPr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5759891" y="3123768"/>
                <a:ext cx="338138" cy="265113"/>
              </a:xfrm>
              <a:custGeom>
                <a:avLst/>
                <a:gdLst>
                  <a:gd name="T0" fmla="*/ 56 w 90"/>
                  <a:gd name="T1" fmla="*/ 0 h 70"/>
                  <a:gd name="T2" fmla="*/ 33 w 90"/>
                  <a:gd name="T3" fmla="*/ 0 h 70"/>
                  <a:gd name="T4" fmla="*/ 0 w 90"/>
                  <a:gd name="T5" fmla="*/ 34 h 70"/>
                  <a:gd name="T6" fmla="*/ 0 w 90"/>
                  <a:gd name="T7" fmla="*/ 61 h 70"/>
                  <a:gd name="T8" fmla="*/ 0 w 90"/>
                  <a:gd name="T9" fmla="*/ 62 h 70"/>
                  <a:gd name="T10" fmla="*/ 2 w 90"/>
                  <a:gd name="T11" fmla="*/ 62 h 70"/>
                  <a:gd name="T12" fmla="*/ 48 w 90"/>
                  <a:gd name="T13" fmla="*/ 70 h 70"/>
                  <a:gd name="T14" fmla="*/ 88 w 90"/>
                  <a:gd name="T15" fmla="*/ 62 h 70"/>
                  <a:gd name="T16" fmla="*/ 89 w 90"/>
                  <a:gd name="T17" fmla="*/ 61 h 70"/>
                  <a:gd name="T18" fmla="*/ 90 w 90"/>
                  <a:gd name="T19" fmla="*/ 61 h 70"/>
                  <a:gd name="T20" fmla="*/ 90 w 90"/>
                  <a:gd name="T21" fmla="*/ 34 h 70"/>
                  <a:gd name="T22" fmla="*/ 56 w 90"/>
                  <a:gd name="T2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70">
                    <a:moveTo>
                      <a:pt x="56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9" y="68"/>
                      <a:pt x="35" y="70"/>
                      <a:pt x="48" y="70"/>
                    </a:cubicBezTo>
                    <a:cubicBezTo>
                      <a:pt x="72" y="70"/>
                      <a:pt x="87" y="62"/>
                      <a:pt x="88" y="62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15"/>
                      <a:pt x="74" y="0"/>
                      <a:pt x="56" y="0"/>
                    </a:cubicBezTo>
                  </a:path>
                </a:pathLst>
              </a:custGeom>
              <a:grpFill/>
              <a:ln w="28575">
                <a:solidFill>
                  <a:srgbClr val="4B7FFF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Oval 10"/>
              <p:cNvSpPr>
                <a:spLocks noChangeArrowheads="1"/>
              </p:cNvSpPr>
              <p:nvPr/>
            </p:nvSpPr>
            <p:spPr bwMode="auto">
              <a:xfrm>
                <a:off x="5829818" y="2938108"/>
                <a:ext cx="193522" cy="1935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8272517" y="2600205"/>
              <a:ext cx="2209800" cy="1571745"/>
            </a:xfrm>
            <a:prstGeom prst="roundRect">
              <a:avLst>
                <a:gd name="adj" fmla="val 3991"/>
              </a:avLst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 flipV="1">
              <a:off x="2733675" y="3943350"/>
              <a:ext cx="6810375" cy="723900"/>
            </a:xfrm>
            <a:custGeom>
              <a:avLst/>
              <a:gdLst>
                <a:gd name="connsiteX0" fmla="*/ 0 w 6810375"/>
                <a:gd name="connsiteY0" fmla="*/ 0 h 2038350"/>
                <a:gd name="connsiteX1" fmla="*/ 6810375 w 6810375"/>
                <a:gd name="connsiteY1" fmla="*/ 0 h 2038350"/>
                <a:gd name="connsiteX2" fmla="*/ 6810375 w 6810375"/>
                <a:gd name="connsiteY2" fmla="*/ 2038350 h 2038350"/>
                <a:gd name="connsiteX3" fmla="*/ 0 w 6810375"/>
                <a:gd name="connsiteY3" fmla="*/ 2038350 h 2038350"/>
                <a:gd name="connsiteX4" fmla="*/ 0 w 6810375"/>
                <a:gd name="connsiteY4" fmla="*/ 0 h 2038350"/>
                <a:gd name="connsiteX0" fmla="*/ 0 w 6810375"/>
                <a:gd name="connsiteY0" fmla="*/ 2038350 h 2129790"/>
                <a:gd name="connsiteX1" fmla="*/ 0 w 6810375"/>
                <a:gd name="connsiteY1" fmla="*/ 0 h 2129790"/>
                <a:gd name="connsiteX2" fmla="*/ 6810375 w 6810375"/>
                <a:gd name="connsiteY2" fmla="*/ 0 h 2129790"/>
                <a:gd name="connsiteX3" fmla="*/ 6810375 w 6810375"/>
                <a:gd name="connsiteY3" fmla="*/ 2038350 h 2129790"/>
                <a:gd name="connsiteX4" fmla="*/ 91440 w 6810375"/>
                <a:gd name="connsiteY4" fmla="*/ 2129790 h 2129790"/>
                <a:gd name="connsiteX0" fmla="*/ 0 w 6810375"/>
                <a:gd name="connsiteY0" fmla="*/ 2038350 h 2038350"/>
                <a:gd name="connsiteX1" fmla="*/ 0 w 6810375"/>
                <a:gd name="connsiteY1" fmla="*/ 0 h 2038350"/>
                <a:gd name="connsiteX2" fmla="*/ 6810375 w 6810375"/>
                <a:gd name="connsiteY2" fmla="*/ 0 h 2038350"/>
                <a:gd name="connsiteX3" fmla="*/ 6810375 w 6810375"/>
                <a:gd name="connsiteY3" fmla="*/ 2038350 h 20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0375" h="2038350">
                  <a:moveTo>
                    <a:pt x="0" y="2038350"/>
                  </a:moveTo>
                  <a:lnTo>
                    <a:pt x="0" y="0"/>
                  </a:lnTo>
                  <a:lnTo>
                    <a:pt x="6810375" y="0"/>
                  </a:lnTo>
                  <a:lnTo>
                    <a:pt x="6810375" y="2038350"/>
                  </a:lnTo>
                </a:path>
              </a:pathLst>
            </a:custGeom>
            <a:noFill/>
            <a:ln w="412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371844" y="2930345"/>
              <a:ext cx="701556" cy="593378"/>
              <a:chOff x="3729038" y="3565531"/>
              <a:chExt cx="679442" cy="574677"/>
            </a:xfrm>
            <a:solidFill>
              <a:schemeClr val="bg1"/>
            </a:solidFill>
          </p:grpSpPr>
          <p:sp>
            <p:nvSpPr>
              <p:cNvPr id="39" name="Freeform 5"/>
              <p:cNvSpPr>
                <a:spLocks/>
              </p:cNvSpPr>
              <p:nvPr/>
            </p:nvSpPr>
            <p:spPr bwMode="auto">
              <a:xfrm>
                <a:off x="4137015" y="3565531"/>
                <a:ext cx="198437" cy="200026"/>
              </a:xfrm>
              <a:custGeom>
                <a:avLst/>
                <a:gdLst>
                  <a:gd name="T0" fmla="*/ 0 w 53"/>
                  <a:gd name="T1" fmla="*/ 26 h 53"/>
                  <a:gd name="T2" fmla="*/ 15 w 53"/>
                  <a:gd name="T3" fmla="*/ 50 h 53"/>
                  <a:gd name="T4" fmla="*/ 27 w 53"/>
                  <a:gd name="T5" fmla="*/ 53 h 53"/>
                  <a:gd name="T6" fmla="*/ 53 w 53"/>
                  <a:gd name="T7" fmla="*/ 27 h 53"/>
                  <a:gd name="T8" fmla="*/ 27 w 53"/>
                  <a:gd name="T9" fmla="*/ 0 h 53"/>
                  <a:gd name="T10" fmla="*/ 0 w 53"/>
                  <a:gd name="T11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3">
                    <a:moveTo>
                      <a:pt x="0" y="26"/>
                    </a:moveTo>
                    <a:cubicBezTo>
                      <a:pt x="9" y="31"/>
                      <a:pt x="14" y="40"/>
                      <a:pt x="15" y="50"/>
                    </a:cubicBezTo>
                    <a:cubicBezTo>
                      <a:pt x="19" y="52"/>
                      <a:pt x="23" y="53"/>
                      <a:pt x="27" y="53"/>
                    </a:cubicBezTo>
                    <a:cubicBezTo>
                      <a:pt x="41" y="53"/>
                      <a:pt x="53" y="41"/>
                      <a:pt x="53" y="27"/>
                    </a:cubicBezTo>
                    <a:cubicBezTo>
                      <a:pt x="53" y="12"/>
                      <a:pt x="41" y="0"/>
                      <a:pt x="27" y="0"/>
                    </a:cubicBezTo>
                    <a:cubicBezTo>
                      <a:pt x="12" y="0"/>
                      <a:pt x="0" y="12"/>
                      <a:pt x="0" y="2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Oval 6"/>
              <p:cNvSpPr>
                <a:spLocks noChangeArrowheads="1"/>
              </p:cNvSpPr>
              <p:nvPr/>
            </p:nvSpPr>
            <p:spPr bwMode="auto">
              <a:xfrm>
                <a:off x="3973502" y="3667132"/>
                <a:ext cx="196849" cy="20002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3902066" y="3875095"/>
                <a:ext cx="339725" cy="265113"/>
              </a:xfrm>
              <a:custGeom>
                <a:avLst/>
                <a:gdLst>
                  <a:gd name="T0" fmla="*/ 56 w 90"/>
                  <a:gd name="T1" fmla="*/ 0 h 70"/>
                  <a:gd name="T2" fmla="*/ 34 w 90"/>
                  <a:gd name="T3" fmla="*/ 0 h 70"/>
                  <a:gd name="T4" fmla="*/ 0 w 90"/>
                  <a:gd name="T5" fmla="*/ 34 h 70"/>
                  <a:gd name="T6" fmla="*/ 0 w 90"/>
                  <a:gd name="T7" fmla="*/ 61 h 70"/>
                  <a:gd name="T8" fmla="*/ 0 w 90"/>
                  <a:gd name="T9" fmla="*/ 62 h 70"/>
                  <a:gd name="T10" fmla="*/ 2 w 90"/>
                  <a:gd name="T11" fmla="*/ 62 h 70"/>
                  <a:gd name="T12" fmla="*/ 48 w 90"/>
                  <a:gd name="T13" fmla="*/ 70 h 70"/>
                  <a:gd name="T14" fmla="*/ 88 w 90"/>
                  <a:gd name="T15" fmla="*/ 62 h 70"/>
                  <a:gd name="T16" fmla="*/ 90 w 90"/>
                  <a:gd name="T17" fmla="*/ 61 h 70"/>
                  <a:gd name="T18" fmla="*/ 90 w 90"/>
                  <a:gd name="T19" fmla="*/ 61 h 70"/>
                  <a:gd name="T20" fmla="*/ 90 w 90"/>
                  <a:gd name="T21" fmla="*/ 34 h 70"/>
                  <a:gd name="T22" fmla="*/ 56 w 90"/>
                  <a:gd name="T2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70">
                    <a:moveTo>
                      <a:pt x="56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0" y="68"/>
                      <a:pt x="35" y="70"/>
                      <a:pt x="48" y="70"/>
                    </a:cubicBezTo>
                    <a:cubicBezTo>
                      <a:pt x="73" y="70"/>
                      <a:pt x="87" y="62"/>
                      <a:pt x="88" y="62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15"/>
                      <a:pt x="75" y="0"/>
                      <a:pt x="5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4159243" y="3773493"/>
                <a:ext cx="249237" cy="260350"/>
              </a:xfrm>
              <a:custGeom>
                <a:avLst/>
                <a:gdLst>
                  <a:gd name="T0" fmla="*/ 32 w 66"/>
                  <a:gd name="T1" fmla="*/ 0 h 69"/>
                  <a:gd name="T2" fmla="*/ 10 w 66"/>
                  <a:gd name="T3" fmla="*/ 0 h 69"/>
                  <a:gd name="T4" fmla="*/ 0 w 66"/>
                  <a:gd name="T5" fmla="*/ 22 h 69"/>
                  <a:gd name="T6" fmla="*/ 28 w 66"/>
                  <a:gd name="T7" fmla="*/ 61 h 69"/>
                  <a:gd name="T8" fmla="*/ 28 w 66"/>
                  <a:gd name="T9" fmla="*/ 69 h 69"/>
                  <a:gd name="T10" fmla="*/ 64 w 66"/>
                  <a:gd name="T11" fmla="*/ 62 h 69"/>
                  <a:gd name="T12" fmla="*/ 65 w 66"/>
                  <a:gd name="T13" fmla="*/ 61 h 69"/>
                  <a:gd name="T14" fmla="*/ 66 w 66"/>
                  <a:gd name="T15" fmla="*/ 61 h 69"/>
                  <a:gd name="T16" fmla="*/ 66 w 66"/>
                  <a:gd name="T17" fmla="*/ 34 h 69"/>
                  <a:gd name="T18" fmla="*/ 32 w 66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9">
                    <a:moveTo>
                      <a:pt x="3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9" y="9"/>
                      <a:pt x="6" y="17"/>
                      <a:pt x="0" y="22"/>
                    </a:cubicBezTo>
                    <a:cubicBezTo>
                      <a:pt x="16" y="27"/>
                      <a:pt x="28" y="43"/>
                      <a:pt x="28" y="61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50" y="68"/>
                      <a:pt x="63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6" y="34"/>
                      <a:pt x="66" y="34"/>
                      <a:pt x="66" y="34"/>
                    </a:cubicBezTo>
                    <a:cubicBezTo>
                      <a:pt x="66" y="15"/>
                      <a:pt x="50" y="0"/>
                      <a:pt x="3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5"/>
              <p:cNvSpPr>
                <a:spLocks/>
              </p:cNvSpPr>
              <p:nvPr/>
            </p:nvSpPr>
            <p:spPr bwMode="auto">
              <a:xfrm>
                <a:off x="3797299" y="3565531"/>
                <a:ext cx="200025" cy="200026"/>
              </a:xfrm>
              <a:custGeom>
                <a:avLst/>
                <a:gdLst>
                  <a:gd name="T0" fmla="*/ 27 w 53"/>
                  <a:gd name="T1" fmla="*/ 53 h 53"/>
                  <a:gd name="T2" fmla="*/ 41 w 53"/>
                  <a:gd name="T3" fmla="*/ 49 h 53"/>
                  <a:gd name="T4" fmla="*/ 53 w 53"/>
                  <a:gd name="T5" fmla="*/ 28 h 53"/>
                  <a:gd name="T6" fmla="*/ 53 w 53"/>
                  <a:gd name="T7" fmla="*/ 27 h 53"/>
                  <a:gd name="T8" fmla="*/ 27 w 53"/>
                  <a:gd name="T9" fmla="*/ 0 h 53"/>
                  <a:gd name="T10" fmla="*/ 0 w 53"/>
                  <a:gd name="T11" fmla="*/ 27 h 53"/>
                  <a:gd name="T12" fmla="*/ 27 w 53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3">
                    <a:moveTo>
                      <a:pt x="27" y="53"/>
                    </a:moveTo>
                    <a:cubicBezTo>
                      <a:pt x="32" y="53"/>
                      <a:pt x="37" y="51"/>
                      <a:pt x="41" y="49"/>
                    </a:cubicBezTo>
                    <a:cubicBezTo>
                      <a:pt x="42" y="40"/>
                      <a:pt x="46" y="33"/>
                      <a:pt x="53" y="28"/>
                    </a:cubicBezTo>
                    <a:cubicBezTo>
                      <a:pt x="53" y="28"/>
                      <a:pt x="53" y="27"/>
                      <a:pt x="53" y="27"/>
                    </a:cubicBezTo>
                    <a:cubicBezTo>
                      <a:pt x="53" y="12"/>
                      <a:pt x="41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1"/>
                      <a:pt x="12" y="53"/>
                      <a:pt x="27" y="53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6"/>
              <p:cNvSpPr>
                <a:spLocks/>
              </p:cNvSpPr>
              <p:nvPr/>
            </p:nvSpPr>
            <p:spPr bwMode="auto">
              <a:xfrm>
                <a:off x="3729038" y="3773488"/>
                <a:ext cx="257175" cy="260350"/>
              </a:xfrm>
              <a:custGeom>
                <a:avLst/>
                <a:gdLst>
                  <a:gd name="T0" fmla="*/ 68 w 68"/>
                  <a:gd name="T1" fmla="*/ 22 h 69"/>
                  <a:gd name="T2" fmla="*/ 58 w 68"/>
                  <a:gd name="T3" fmla="*/ 0 h 69"/>
                  <a:gd name="T4" fmla="*/ 56 w 68"/>
                  <a:gd name="T5" fmla="*/ 0 h 69"/>
                  <a:gd name="T6" fmla="*/ 33 w 68"/>
                  <a:gd name="T7" fmla="*/ 0 h 69"/>
                  <a:gd name="T8" fmla="*/ 0 w 68"/>
                  <a:gd name="T9" fmla="*/ 34 h 69"/>
                  <a:gd name="T10" fmla="*/ 0 w 68"/>
                  <a:gd name="T11" fmla="*/ 61 h 69"/>
                  <a:gd name="T12" fmla="*/ 0 w 68"/>
                  <a:gd name="T13" fmla="*/ 61 h 69"/>
                  <a:gd name="T14" fmla="*/ 2 w 68"/>
                  <a:gd name="T15" fmla="*/ 62 h 69"/>
                  <a:gd name="T16" fmla="*/ 40 w 68"/>
                  <a:gd name="T17" fmla="*/ 69 h 69"/>
                  <a:gd name="T18" fmla="*/ 40 w 68"/>
                  <a:gd name="T19" fmla="*/ 61 h 69"/>
                  <a:gd name="T20" fmla="*/ 68 w 68"/>
                  <a:gd name="T21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9">
                    <a:moveTo>
                      <a:pt x="68" y="22"/>
                    </a:moveTo>
                    <a:cubicBezTo>
                      <a:pt x="62" y="17"/>
                      <a:pt x="59" y="9"/>
                      <a:pt x="58" y="0"/>
                    </a:cubicBezTo>
                    <a:cubicBezTo>
                      <a:pt x="57" y="0"/>
                      <a:pt x="57" y="0"/>
                      <a:pt x="56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6" y="66"/>
                      <a:pt x="29" y="68"/>
                      <a:pt x="40" y="69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43"/>
                      <a:pt x="52" y="27"/>
                      <a:pt x="68" y="2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9026644" y="2930345"/>
              <a:ext cx="701556" cy="593378"/>
              <a:chOff x="3729038" y="3565531"/>
              <a:chExt cx="679442" cy="574677"/>
            </a:xfrm>
            <a:solidFill>
              <a:schemeClr val="bg1"/>
            </a:solidFill>
          </p:grpSpPr>
          <p:sp>
            <p:nvSpPr>
              <p:cNvPr id="58" name="Freeform 5"/>
              <p:cNvSpPr>
                <a:spLocks/>
              </p:cNvSpPr>
              <p:nvPr/>
            </p:nvSpPr>
            <p:spPr bwMode="auto">
              <a:xfrm>
                <a:off x="4137015" y="3565531"/>
                <a:ext cx="198437" cy="200026"/>
              </a:xfrm>
              <a:custGeom>
                <a:avLst/>
                <a:gdLst>
                  <a:gd name="T0" fmla="*/ 0 w 53"/>
                  <a:gd name="T1" fmla="*/ 26 h 53"/>
                  <a:gd name="T2" fmla="*/ 15 w 53"/>
                  <a:gd name="T3" fmla="*/ 50 h 53"/>
                  <a:gd name="T4" fmla="*/ 27 w 53"/>
                  <a:gd name="T5" fmla="*/ 53 h 53"/>
                  <a:gd name="T6" fmla="*/ 53 w 53"/>
                  <a:gd name="T7" fmla="*/ 27 h 53"/>
                  <a:gd name="T8" fmla="*/ 27 w 53"/>
                  <a:gd name="T9" fmla="*/ 0 h 53"/>
                  <a:gd name="T10" fmla="*/ 0 w 53"/>
                  <a:gd name="T11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3">
                    <a:moveTo>
                      <a:pt x="0" y="26"/>
                    </a:moveTo>
                    <a:cubicBezTo>
                      <a:pt x="9" y="31"/>
                      <a:pt x="14" y="40"/>
                      <a:pt x="15" y="50"/>
                    </a:cubicBezTo>
                    <a:cubicBezTo>
                      <a:pt x="19" y="52"/>
                      <a:pt x="23" y="53"/>
                      <a:pt x="27" y="53"/>
                    </a:cubicBezTo>
                    <a:cubicBezTo>
                      <a:pt x="41" y="53"/>
                      <a:pt x="53" y="41"/>
                      <a:pt x="53" y="27"/>
                    </a:cubicBezTo>
                    <a:cubicBezTo>
                      <a:pt x="53" y="12"/>
                      <a:pt x="41" y="0"/>
                      <a:pt x="27" y="0"/>
                    </a:cubicBezTo>
                    <a:cubicBezTo>
                      <a:pt x="12" y="0"/>
                      <a:pt x="0" y="12"/>
                      <a:pt x="0" y="2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Oval 6"/>
              <p:cNvSpPr>
                <a:spLocks noChangeArrowheads="1"/>
              </p:cNvSpPr>
              <p:nvPr/>
            </p:nvSpPr>
            <p:spPr bwMode="auto">
              <a:xfrm>
                <a:off x="3973502" y="3667132"/>
                <a:ext cx="196849" cy="20002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3902066" y="3875095"/>
                <a:ext cx="339725" cy="265113"/>
              </a:xfrm>
              <a:custGeom>
                <a:avLst/>
                <a:gdLst>
                  <a:gd name="T0" fmla="*/ 56 w 90"/>
                  <a:gd name="T1" fmla="*/ 0 h 70"/>
                  <a:gd name="T2" fmla="*/ 34 w 90"/>
                  <a:gd name="T3" fmla="*/ 0 h 70"/>
                  <a:gd name="T4" fmla="*/ 0 w 90"/>
                  <a:gd name="T5" fmla="*/ 34 h 70"/>
                  <a:gd name="T6" fmla="*/ 0 w 90"/>
                  <a:gd name="T7" fmla="*/ 61 h 70"/>
                  <a:gd name="T8" fmla="*/ 0 w 90"/>
                  <a:gd name="T9" fmla="*/ 62 h 70"/>
                  <a:gd name="T10" fmla="*/ 2 w 90"/>
                  <a:gd name="T11" fmla="*/ 62 h 70"/>
                  <a:gd name="T12" fmla="*/ 48 w 90"/>
                  <a:gd name="T13" fmla="*/ 70 h 70"/>
                  <a:gd name="T14" fmla="*/ 88 w 90"/>
                  <a:gd name="T15" fmla="*/ 62 h 70"/>
                  <a:gd name="T16" fmla="*/ 90 w 90"/>
                  <a:gd name="T17" fmla="*/ 61 h 70"/>
                  <a:gd name="T18" fmla="*/ 90 w 90"/>
                  <a:gd name="T19" fmla="*/ 61 h 70"/>
                  <a:gd name="T20" fmla="*/ 90 w 90"/>
                  <a:gd name="T21" fmla="*/ 34 h 70"/>
                  <a:gd name="T22" fmla="*/ 56 w 90"/>
                  <a:gd name="T2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70">
                    <a:moveTo>
                      <a:pt x="56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0" y="68"/>
                      <a:pt x="35" y="70"/>
                      <a:pt x="48" y="70"/>
                    </a:cubicBezTo>
                    <a:cubicBezTo>
                      <a:pt x="73" y="70"/>
                      <a:pt x="87" y="62"/>
                      <a:pt x="88" y="62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15"/>
                      <a:pt x="75" y="0"/>
                      <a:pt x="5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  <p:sp>
            <p:nvSpPr>
              <p:cNvPr id="61" name="Freeform 14"/>
              <p:cNvSpPr>
                <a:spLocks/>
              </p:cNvSpPr>
              <p:nvPr/>
            </p:nvSpPr>
            <p:spPr bwMode="auto">
              <a:xfrm>
                <a:off x="4159243" y="3773493"/>
                <a:ext cx="249237" cy="260350"/>
              </a:xfrm>
              <a:custGeom>
                <a:avLst/>
                <a:gdLst>
                  <a:gd name="T0" fmla="*/ 32 w 66"/>
                  <a:gd name="T1" fmla="*/ 0 h 69"/>
                  <a:gd name="T2" fmla="*/ 10 w 66"/>
                  <a:gd name="T3" fmla="*/ 0 h 69"/>
                  <a:gd name="T4" fmla="*/ 0 w 66"/>
                  <a:gd name="T5" fmla="*/ 22 h 69"/>
                  <a:gd name="T6" fmla="*/ 28 w 66"/>
                  <a:gd name="T7" fmla="*/ 61 h 69"/>
                  <a:gd name="T8" fmla="*/ 28 w 66"/>
                  <a:gd name="T9" fmla="*/ 69 h 69"/>
                  <a:gd name="T10" fmla="*/ 64 w 66"/>
                  <a:gd name="T11" fmla="*/ 62 h 69"/>
                  <a:gd name="T12" fmla="*/ 65 w 66"/>
                  <a:gd name="T13" fmla="*/ 61 h 69"/>
                  <a:gd name="T14" fmla="*/ 66 w 66"/>
                  <a:gd name="T15" fmla="*/ 61 h 69"/>
                  <a:gd name="T16" fmla="*/ 66 w 66"/>
                  <a:gd name="T17" fmla="*/ 34 h 69"/>
                  <a:gd name="T18" fmla="*/ 32 w 66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9">
                    <a:moveTo>
                      <a:pt x="3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9" y="9"/>
                      <a:pt x="6" y="17"/>
                      <a:pt x="0" y="22"/>
                    </a:cubicBezTo>
                    <a:cubicBezTo>
                      <a:pt x="16" y="27"/>
                      <a:pt x="28" y="43"/>
                      <a:pt x="28" y="61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50" y="68"/>
                      <a:pt x="63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6" y="34"/>
                      <a:pt x="66" y="34"/>
                      <a:pt x="66" y="34"/>
                    </a:cubicBezTo>
                    <a:cubicBezTo>
                      <a:pt x="66" y="15"/>
                      <a:pt x="50" y="0"/>
                      <a:pt x="3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797299" y="3565531"/>
                <a:ext cx="200025" cy="200026"/>
              </a:xfrm>
              <a:custGeom>
                <a:avLst/>
                <a:gdLst>
                  <a:gd name="T0" fmla="*/ 27 w 53"/>
                  <a:gd name="T1" fmla="*/ 53 h 53"/>
                  <a:gd name="T2" fmla="*/ 41 w 53"/>
                  <a:gd name="T3" fmla="*/ 49 h 53"/>
                  <a:gd name="T4" fmla="*/ 53 w 53"/>
                  <a:gd name="T5" fmla="*/ 28 h 53"/>
                  <a:gd name="T6" fmla="*/ 53 w 53"/>
                  <a:gd name="T7" fmla="*/ 27 h 53"/>
                  <a:gd name="T8" fmla="*/ 27 w 53"/>
                  <a:gd name="T9" fmla="*/ 0 h 53"/>
                  <a:gd name="T10" fmla="*/ 0 w 53"/>
                  <a:gd name="T11" fmla="*/ 27 h 53"/>
                  <a:gd name="T12" fmla="*/ 27 w 53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3">
                    <a:moveTo>
                      <a:pt x="27" y="53"/>
                    </a:moveTo>
                    <a:cubicBezTo>
                      <a:pt x="32" y="53"/>
                      <a:pt x="37" y="51"/>
                      <a:pt x="41" y="49"/>
                    </a:cubicBezTo>
                    <a:cubicBezTo>
                      <a:pt x="42" y="40"/>
                      <a:pt x="46" y="33"/>
                      <a:pt x="53" y="28"/>
                    </a:cubicBezTo>
                    <a:cubicBezTo>
                      <a:pt x="53" y="28"/>
                      <a:pt x="53" y="27"/>
                      <a:pt x="53" y="27"/>
                    </a:cubicBezTo>
                    <a:cubicBezTo>
                      <a:pt x="53" y="12"/>
                      <a:pt x="41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1"/>
                      <a:pt x="12" y="53"/>
                      <a:pt x="27" y="53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729038" y="3773488"/>
                <a:ext cx="257175" cy="260350"/>
              </a:xfrm>
              <a:custGeom>
                <a:avLst/>
                <a:gdLst>
                  <a:gd name="T0" fmla="*/ 68 w 68"/>
                  <a:gd name="T1" fmla="*/ 22 h 69"/>
                  <a:gd name="T2" fmla="*/ 58 w 68"/>
                  <a:gd name="T3" fmla="*/ 0 h 69"/>
                  <a:gd name="T4" fmla="*/ 56 w 68"/>
                  <a:gd name="T5" fmla="*/ 0 h 69"/>
                  <a:gd name="T6" fmla="*/ 33 w 68"/>
                  <a:gd name="T7" fmla="*/ 0 h 69"/>
                  <a:gd name="T8" fmla="*/ 0 w 68"/>
                  <a:gd name="T9" fmla="*/ 34 h 69"/>
                  <a:gd name="T10" fmla="*/ 0 w 68"/>
                  <a:gd name="T11" fmla="*/ 61 h 69"/>
                  <a:gd name="T12" fmla="*/ 0 w 68"/>
                  <a:gd name="T13" fmla="*/ 61 h 69"/>
                  <a:gd name="T14" fmla="*/ 2 w 68"/>
                  <a:gd name="T15" fmla="*/ 62 h 69"/>
                  <a:gd name="T16" fmla="*/ 40 w 68"/>
                  <a:gd name="T17" fmla="*/ 69 h 69"/>
                  <a:gd name="T18" fmla="*/ 40 w 68"/>
                  <a:gd name="T19" fmla="*/ 61 h 69"/>
                  <a:gd name="T20" fmla="*/ 68 w 68"/>
                  <a:gd name="T21" fmla="*/ 2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9">
                    <a:moveTo>
                      <a:pt x="68" y="22"/>
                    </a:moveTo>
                    <a:cubicBezTo>
                      <a:pt x="62" y="17"/>
                      <a:pt x="59" y="9"/>
                      <a:pt x="58" y="0"/>
                    </a:cubicBezTo>
                    <a:cubicBezTo>
                      <a:pt x="57" y="0"/>
                      <a:pt x="57" y="0"/>
                      <a:pt x="56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6" y="66"/>
                      <a:pt x="29" y="68"/>
                      <a:pt x="40" y="69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43"/>
                      <a:pt x="52" y="27"/>
                      <a:pt x="68" y="2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2292375" y="3615151"/>
              <a:ext cx="788225" cy="53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나눔바른고딕" panose="020B0603020101020101" pitchFamily="50" charset="-127"/>
                </a:rPr>
                <a:t>PM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50809" y="3615151"/>
              <a:ext cx="1457959" cy="53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EC402"/>
                  </a:solidFill>
                  <a:ea typeface="나눔바른고딕" panose="020B0603020101020101" pitchFamily="50" charset="-127"/>
                </a:rPr>
                <a:t>ADMIN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EC402"/>
                </a:solidFill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771121" y="3615151"/>
              <a:ext cx="1277644" cy="53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나눔바른고딕" panose="020B0603020101020101" pitchFamily="50" charset="-127"/>
                </a:rPr>
                <a:t>담당자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076325" y="1200545"/>
            <a:ext cx="10077450" cy="8771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PMS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는 프로젝트의 진행 현황 관리 및 예정원가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수익관리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프로젝트 </a:t>
            </a:r>
            <a:r>
              <a:rPr lang="ko-KR" altLang="en-US" sz="1600" dirty="0" err="1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자재비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 산출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원가분석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경영 혁신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운영관리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매출 관리 등이 있으나 </a:t>
            </a:r>
            <a:r>
              <a:rPr lang="ko-KR" altLang="en-US" b="1" u="sng" dirty="0" smtClean="0">
                <a:solidFill>
                  <a:srgbClr val="2966FF"/>
                </a:solidFill>
                <a:latin typeface="+mn-ea"/>
              </a:rPr>
              <a:t>프로젝트 관리 및 진행 현황 관리 시스템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으로 범위를 구성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04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작업일정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i="1" kern="0" dirty="0" smtClean="0">
                <a:solidFill>
                  <a:srgbClr val="FFFF00"/>
                </a:solidFill>
              </a:rPr>
              <a:t>개발 단계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수업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20%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 프로젝트 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80% </a:t>
            </a:r>
            <a:r>
              <a:rPr lang="ko-KR" altLang="en-US" sz="2000" b="1" i="1" kern="0" dirty="0" smtClean="0">
                <a:solidFill>
                  <a:schemeClr val="bg1"/>
                </a:solidFill>
              </a:rPr>
              <a:t>병행</a:t>
            </a:r>
            <a:r>
              <a:rPr lang="en-US" altLang="ko-KR" sz="20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4800" kern="0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8962212" y="1068107"/>
            <a:ext cx="2505888" cy="55078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9154666" y="1219307"/>
            <a:ext cx="2137375" cy="4364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b="1" dirty="0" smtClean="0">
                <a:solidFill>
                  <a:srgbClr val="2966FF"/>
                </a:solidFill>
              </a:rPr>
              <a:t>[6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주차 일정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일</a:t>
            </a:r>
            <a:r>
              <a:rPr lang="en-US" altLang="ko-KR" dirty="0" smtClean="0"/>
              <a:t>~26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테스트 및 보완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11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21</a:t>
            </a:r>
            <a:r>
              <a:rPr lang="ko-KR" altLang="en-US" b="1" dirty="0" smtClean="0"/>
              <a:t>일</a:t>
            </a:r>
            <a:r>
              <a:rPr lang="en-US" altLang="ko-KR" b="1" dirty="0" smtClean="0"/>
              <a:t>~26</a:t>
            </a:r>
            <a:r>
              <a:rPr lang="ko-KR" altLang="en-US" b="1" dirty="0" smtClean="0"/>
              <a:t>일 </a:t>
            </a:r>
            <a:r>
              <a:rPr lang="en-US" altLang="ko-KR" b="1" dirty="0" smtClean="0"/>
              <a:t>:</a:t>
            </a: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조별 </a:t>
            </a:r>
            <a:r>
              <a:rPr lang="en-US" altLang="ko-KR" b="1" dirty="0" smtClean="0">
                <a:solidFill>
                  <a:srgbClr val="C00000"/>
                </a:solidFill>
              </a:rPr>
              <a:t>cross </a:t>
            </a:r>
            <a:r>
              <a:rPr lang="ko-KR" altLang="en-US" b="1" dirty="0" smtClean="0">
                <a:solidFill>
                  <a:srgbClr val="C00000"/>
                </a:solidFill>
              </a:rPr>
              <a:t>통합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테스트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27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마무리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28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:</a:t>
            </a:r>
          </a:p>
          <a:p>
            <a:r>
              <a:rPr lang="en-US" altLang="ko-KR" b="1" dirty="0" smtClean="0"/>
              <a:t>6</a:t>
            </a:r>
            <a:r>
              <a:rPr lang="ko-KR" altLang="en-US" b="1" dirty="0" smtClean="0"/>
              <a:t>차 발표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82"/>
          <p:cNvSpPr/>
          <p:nvPr/>
        </p:nvSpPr>
        <p:spPr>
          <a:xfrm>
            <a:off x="714375" y="1064401"/>
            <a:ext cx="8094869" cy="5501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393700" sx="90000" sy="90000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384"/>
          <p:cNvSpPr/>
          <p:nvPr/>
        </p:nvSpPr>
        <p:spPr>
          <a:xfrm>
            <a:off x="714375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dirty="0">
                <a:latin typeface="Arial"/>
                <a:cs typeface="Arial"/>
              </a:rPr>
              <a:t>Sun</a:t>
            </a:r>
          </a:p>
        </p:txBody>
      </p:sp>
      <p:sp>
        <p:nvSpPr>
          <p:cNvPr id="13" name="Rectangle 385"/>
          <p:cNvSpPr/>
          <p:nvPr/>
        </p:nvSpPr>
        <p:spPr>
          <a:xfrm>
            <a:off x="1872186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Mon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4" name="Rectangle 386"/>
          <p:cNvSpPr/>
          <p:nvPr/>
        </p:nvSpPr>
        <p:spPr>
          <a:xfrm>
            <a:off x="302999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20" dirty="0">
                <a:latin typeface="Arial"/>
                <a:cs typeface="Arial"/>
              </a:rPr>
              <a:t>Tue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5" name="Rectangle 387"/>
          <p:cNvSpPr/>
          <p:nvPr/>
        </p:nvSpPr>
        <p:spPr>
          <a:xfrm>
            <a:off x="4187807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4" dirty="0">
                <a:latin typeface="Arial"/>
                <a:cs typeface="Arial"/>
              </a:rPr>
              <a:t>Wed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6" name="Rectangle 388"/>
          <p:cNvSpPr/>
          <p:nvPr/>
        </p:nvSpPr>
        <p:spPr>
          <a:xfrm>
            <a:off x="5345618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Thu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7" name="Rectangle 389"/>
          <p:cNvSpPr/>
          <p:nvPr/>
        </p:nvSpPr>
        <p:spPr>
          <a:xfrm>
            <a:off x="6503429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10" dirty="0">
                <a:latin typeface="Arial"/>
                <a:cs typeface="Arial"/>
              </a:rPr>
              <a:t>Fri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18" name="Rectangle 390"/>
          <p:cNvSpPr/>
          <p:nvPr/>
        </p:nvSpPr>
        <p:spPr>
          <a:xfrm>
            <a:off x="7661241" y="1081457"/>
            <a:ext cx="1148002" cy="53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dist="38100" dir="5400000">
              <a:prstClr val="black">
                <a:alpha val="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99" algn="ctr"/>
            <a:r>
              <a:rPr lang="en-IN" sz="1400" spc="4" dirty="0">
                <a:latin typeface="Arial"/>
                <a:cs typeface="Arial"/>
              </a:rPr>
              <a:t>Sat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52" name="Rectangle 422"/>
          <p:cNvSpPr/>
          <p:nvPr/>
        </p:nvSpPr>
        <p:spPr>
          <a:xfrm>
            <a:off x="7661241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8" name="Rectangle 498"/>
          <p:cNvSpPr/>
          <p:nvPr/>
        </p:nvSpPr>
        <p:spPr>
          <a:xfrm>
            <a:off x="714375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9" name="TextBox 128"/>
          <p:cNvSpPr txBox="1"/>
          <p:nvPr/>
        </p:nvSpPr>
        <p:spPr>
          <a:xfrm>
            <a:off x="718156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11/10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29"/>
          <p:cNvSpPr txBox="1"/>
          <p:nvPr/>
        </p:nvSpPr>
        <p:spPr>
          <a:xfrm>
            <a:off x="77896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3" name="Rectangle 503"/>
          <p:cNvSpPr/>
          <p:nvPr/>
        </p:nvSpPr>
        <p:spPr>
          <a:xfrm>
            <a:off x="1872186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/>
          <p:cNvSpPr txBox="1"/>
          <p:nvPr/>
        </p:nvSpPr>
        <p:spPr>
          <a:xfrm>
            <a:off x="1875831" y="1643109"/>
            <a:ext cx="583258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11/11</a:t>
            </a:r>
          </a:p>
        </p:txBody>
      </p:sp>
      <p:sp>
        <p:nvSpPr>
          <p:cNvPr id="135" name="object 29"/>
          <p:cNvSpPr txBox="1"/>
          <p:nvPr/>
        </p:nvSpPr>
        <p:spPr>
          <a:xfrm>
            <a:off x="229037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6" name="object 29"/>
          <p:cNvSpPr txBox="1"/>
          <p:nvPr/>
        </p:nvSpPr>
        <p:spPr>
          <a:xfrm>
            <a:off x="193733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8" name="Rectangle 508"/>
          <p:cNvSpPr/>
          <p:nvPr/>
        </p:nvSpPr>
        <p:spPr>
          <a:xfrm>
            <a:off x="302999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TextBox 138"/>
          <p:cNvSpPr txBox="1"/>
          <p:nvPr/>
        </p:nvSpPr>
        <p:spPr>
          <a:xfrm>
            <a:off x="3033506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object 29"/>
          <p:cNvSpPr txBox="1"/>
          <p:nvPr/>
        </p:nvSpPr>
        <p:spPr>
          <a:xfrm>
            <a:off x="344874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1" name="object 29"/>
          <p:cNvSpPr txBox="1"/>
          <p:nvPr/>
        </p:nvSpPr>
        <p:spPr>
          <a:xfrm>
            <a:off x="309570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3" name="Rectangle 513"/>
          <p:cNvSpPr/>
          <p:nvPr/>
        </p:nvSpPr>
        <p:spPr>
          <a:xfrm>
            <a:off x="4187807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TextBox 143"/>
          <p:cNvSpPr txBox="1"/>
          <p:nvPr/>
        </p:nvSpPr>
        <p:spPr>
          <a:xfrm>
            <a:off x="4191180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11/13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object 29"/>
          <p:cNvSpPr txBox="1"/>
          <p:nvPr/>
        </p:nvSpPr>
        <p:spPr>
          <a:xfrm>
            <a:off x="4607113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8" name="Rectangle 518"/>
          <p:cNvSpPr/>
          <p:nvPr/>
        </p:nvSpPr>
        <p:spPr>
          <a:xfrm>
            <a:off x="5345618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TextBox 148"/>
          <p:cNvSpPr txBox="1"/>
          <p:nvPr/>
        </p:nvSpPr>
        <p:spPr>
          <a:xfrm>
            <a:off x="5348855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11/14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object 29"/>
          <p:cNvSpPr txBox="1"/>
          <p:nvPr/>
        </p:nvSpPr>
        <p:spPr>
          <a:xfrm>
            <a:off x="576548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1" name="object 29"/>
          <p:cNvSpPr txBox="1"/>
          <p:nvPr/>
        </p:nvSpPr>
        <p:spPr>
          <a:xfrm>
            <a:off x="5412448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3" name="Rectangle 523"/>
          <p:cNvSpPr/>
          <p:nvPr/>
        </p:nvSpPr>
        <p:spPr>
          <a:xfrm>
            <a:off x="6503429" y="1620992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TextBox 153"/>
          <p:cNvSpPr txBox="1"/>
          <p:nvPr/>
        </p:nvSpPr>
        <p:spPr>
          <a:xfrm>
            <a:off x="6506530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11/15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object 29"/>
          <p:cNvSpPr txBox="1"/>
          <p:nvPr/>
        </p:nvSpPr>
        <p:spPr>
          <a:xfrm>
            <a:off x="6923854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6" name="object 29"/>
          <p:cNvSpPr txBox="1"/>
          <p:nvPr/>
        </p:nvSpPr>
        <p:spPr>
          <a:xfrm>
            <a:off x="6570819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64208" y="1643109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11/16</a:t>
            </a:r>
            <a:endParaRPr lang="en-IN" sz="13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object 29"/>
          <p:cNvSpPr txBox="1"/>
          <p:nvPr/>
        </p:nvSpPr>
        <p:spPr>
          <a:xfrm>
            <a:off x="8082225" y="17820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1" name="object 29"/>
          <p:cNvSpPr txBox="1"/>
          <p:nvPr/>
        </p:nvSpPr>
        <p:spPr>
          <a:xfrm>
            <a:off x="7729190" y="2327710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4" name="Rectangle 534"/>
          <p:cNvSpPr/>
          <p:nvPr/>
        </p:nvSpPr>
        <p:spPr>
          <a:xfrm>
            <a:off x="714375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TextBox 164"/>
          <p:cNvSpPr txBox="1"/>
          <p:nvPr/>
        </p:nvSpPr>
        <p:spPr>
          <a:xfrm>
            <a:off x="718156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11/17</a:t>
            </a:r>
            <a:endParaRPr lang="en-IN" sz="13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bject 29"/>
          <p:cNvSpPr txBox="1"/>
          <p:nvPr/>
        </p:nvSpPr>
        <p:spPr>
          <a:xfrm>
            <a:off x="113200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9" name="Rectangle 539"/>
          <p:cNvSpPr/>
          <p:nvPr/>
        </p:nvSpPr>
        <p:spPr>
          <a:xfrm>
            <a:off x="1872186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TextBox 169"/>
          <p:cNvSpPr txBox="1"/>
          <p:nvPr/>
        </p:nvSpPr>
        <p:spPr>
          <a:xfrm>
            <a:off x="1875831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11/18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object 29"/>
          <p:cNvSpPr txBox="1"/>
          <p:nvPr/>
        </p:nvSpPr>
        <p:spPr>
          <a:xfrm>
            <a:off x="229037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4" name="Rectangle 544"/>
          <p:cNvSpPr/>
          <p:nvPr/>
        </p:nvSpPr>
        <p:spPr>
          <a:xfrm>
            <a:off x="302999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TextBox 174"/>
          <p:cNvSpPr txBox="1"/>
          <p:nvPr/>
        </p:nvSpPr>
        <p:spPr>
          <a:xfrm>
            <a:off x="3033506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11/19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549"/>
          <p:cNvSpPr/>
          <p:nvPr/>
        </p:nvSpPr>
        <p:spPr>
          <a:xfrm>
            <a:off x="4187807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TextBox 179"/>
          <p:cNvSpPr txBox="1"/>
          <p:nvPr/>
        </p:nvSpPr>
        <p:spPr>
          <a:xfrm>
            <a:off x="4191180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11/20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bject 29"/>
          <p:cNvSpPr txBox="1"/>
          <p:nvPr/>
        </p:nvSpPr>
        <p:spPr>
          <a:xfrm>
            <a:off x="4607113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2" name="object 29"/>
          <p:cNvSpPr txBox="1"/>
          <p:nvPr/>
        </p:nvSpPr>
        <p:spPr>
          <a:xfrm>
            <a:off x="4254077" y="397131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4" name="Rectangle 554"/>
          <p:cNvSpPr/>
          <p:nvPr/>
        </p:nvSpPr>
        <p:spPr>
          <a:xfrm>
            <a:off x="6503429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TextBox 184"/>
          <p:cNvSpPr txBox="1"/>
          <p:nvPr/>
        </p:nvSpPr>
        <p:spPr>
          <a:xfrm>
            <a:off x="6506530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11/22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object 29"/>
          <p:cNvSpPr txBox="1"/>
          <p:nvPr/>
        </p:nvSpPr>
        <p:spPr>
          <a:xfrm>
            <a:off x="692385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6" name="Rectangle 566"/>
          <p:cNvSpPr/>
          <p:nvPr/>
        </p:nvSpPr>
        <p:spPr>
          <a:xfrm>
            <a:off x="5345618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7" name="TextBox 196"/>
          <p:cNvSpPr txBox="1"/>
          <p:nvPr/>
        </p:nvSpPr>
        <p:spPr>
          <a:xfrm>
            <a:off x="5348855" y="3286712"/>
            <a:ext cx="592426" cy="721080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11/21</a:t>
            </a:r>
            <a:endParaRPr lang="en-IN" sz="13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object 29"/>
          <p:cNvSpPr txBox="1"/>
          <p:nvPr/>
        </p:nvSpPr>
        <p:spPr>
          <a:xfrm>
            <a:off x="5765484" y="3425663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3" name="Rectangle 528"/>
          <p:cNvSpPr/>
          <p:nvPr/>
        </p:nvSpPr>
        <p:spPr>
          <a:xfrm>
            <a:off x="7661241" y="3276136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4" name="TextBox 223"/>
          <p:cNvSpPr txBox="1"/>
          <p:nvPr/>
        </p:nvSpPr>
        <p:spPr>
          <a:xfrm>
            <a:off x="7664208" y="3298253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6876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11/23</a:t>
            </a:r>
            <a:endParaRPr lang="en-IN" sz="2000" b="1" dirty="0">
              <a:solidFill>
                <a:srgbClr val="6876F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bject 29"/>
          <p:cNvSpPr txBox="1"/>
          <p:nvPr/>
        </p:nvSpPr>
        <p:spPr>
          <a:xfrm>
            <a:off x="8082225" y="3437206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6" name="object 29"/>
          <p:cNvSpPr txBox="1"/>
          <p:nvPr/>
        </p:nvSpPr>
        <p:spPr>
          <a:xfrm>
            <a:off x="7729190" y="3982853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0" name="Rectangle 534"/>
          <p:cNvSpPr/>
          <p:nvPr/>
        </p:nvSpPr>
        <p:spPr>
          <a:xfrm>
            <a:off x="714375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TextBox 230"/>
          <p:cNvSpPr txBox="1"/>
          <p:nvPr/>
        </p:nvSpPr>
        <p:spPr>
          <a:xfrm>
            <a:off x="718156" y="4947660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rgbClr val="E873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11/24</a:t>
            </a:r>
            <a:endParaRPr lang="en-IN" sz="2000" b="1" dirty="0">
              <a:solidFill>
                <a:srgbClr val="E873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object 29"/>
          <p:cNvSpPr txBox="1"/>
          <p:nvPr/>
        </p:nvSpPr>
        <p:spPr>
          <a:xfrm>
            <a:off x="113200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5" name="Rectangle 539"/>
          <p:cNvSpPr/>
          <p:nvPr/>
        </p:nvSpPr>
        <p:spPr>
          <a:xfrm>
            <a:off x="1872186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6" name="TextBox 235"/>
          <p:cNvSpPr txBox="1"/>
          <p:nvPr/>
        </p:nvSpPr>
        <p:spPr>
          <a:xfrm>
            <a:off x="1875831" y="4947660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11/25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bject 29"/>
          <p:cNvSpPr txBox="1"/>
          <p:nvPr/>
        </p:nvSpPr>
        <p:spPr>
          <a:xfrm>
            <a:off x="229037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0" name="Rectangle 544"/>
          <p:cNvSpPr/>
          <p:nvPr/>
        </p:nvSpPr>
        <p:spPr>
          <a:xfrm>
            <a:off x="302999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1" name="TextBox 240"/>
          <p:cNvSpPr txBox="1"/>
          <p:nvPr/>
        </p:nvSpPr>
        <p:spPr>
          <a:xfrm>
            <a:off x="3033506" y="4947660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11/26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Rectangle 549"/>
          <p:cNvSpPr/>
          <p:nvPr/>
        </p:nvSpPr>
        <p:spPr>
          <a:xfrm>
            <a:off x="4187807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5" name="TextBox 244"/>
          <p:cNvSpPr txBox="1"/>
          <p:nvPr/>
        </p:nvSpPr>
        <p:spPr>
          <a:xfrm>
            <a:off x="4191180" y="4947660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11/27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6" name="object 29"/>
          <p:cNvSpPr txBox="1"/>
          <p:nvPr/>
        </p:nvSpPr>
        <p:spPr>
          <a:xfrm>
            <a:off x="4607113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7" name="object 29"/>
          <p:cNvSpPr txBox="1"/>
          <p:nvPr/>
        </p:nvSpPr>
        <p:spPr>
          <a:xfrm>
            <a:off x="4254077" y="5632261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6506530" y="4947660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11/29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object 29"/>
          <p:cNvSpPr txBox="1"/>
          <p:nvPr/>
        </p:nvSpPr>
        <p:spPr>
          <a:xfrm>
            <a:off x="692385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4" name="Rectangle 566"/>
          <p:cNvSpPr/>
          <p:nvPr/>
        </p:nvSpPr>
        <p:spPr>
          <a:xfrm>
            <a:off x="5345618" y="4937085"/>
            <a:ext cx="1148002" cy="1641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TextBox 254"/>
          <p:cNvSpPr txBox="1"/>
          <p:nvPr/>
        </p:nvSpPr>
        <p:spPr>
          <a:xfrm>
            <a:off x="5348855" y="4947660"/>
            <a:ext cx="810243" cy="489534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11/28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object 29"/>
          <p:cNvSpPr txBox="1"/>
          <p:nvPr/>
        </p:nvSpPr>
        <p:spPr>
          <a:xfrm>
            <a:off x="5765484" y="5086612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7664208" y="4959202"/>
            <a:ext cx="684824" cy="808268"/>
          </a:xfrm>
          <a:prstGeom prst="rect">
            <a:avLst/>
          </a:prstGeom>
          <a:noFill/>
        </p:spPr>
        <p:txBody>
          <a:bodyPr wrap="none" lIns="90000" tIns="90000" bIns="90000" rtlCol="0">
            <a:spAutoFit/>
          </a:bodyPr>
          <a:lstStyle/>
          <a:p>
            <a:r>
              <a:rPr lang="en-IN" sz="16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11/30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bject 29"/>
          <p:cNvSpPr txBox="1"/>
          <p:nvPr/>
        </p:nvSpPr>
        <p:spPr>
          <a:xfrm>
            <a:off x="8082225" y="5098155"/>
            <a:ext cx="664431" cy="460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lang="en-US" sz="80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2" name="object 29"/>
          <p:cNvSpPr txBox="1"/>
          <p:nvPr/>
        </p:nvSpPr>
        <p:spPr>
          <a:xfrm>
            <a:off x="7729190" y="5643802"/>
            <a:ext cx="1025293" cy="5397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699" marR="5080"/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11200" y="6018848"/>
            <a:ext cx="3487811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테스트 및 보완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184238" y="6018848"/>
            <a:ext cx="1151571" cy="301307"/>
          </a:xfrm>
          <a:prstGeom prst="rect">
            <a:avLst/>
          </a:prstGeom>
          <a:solidFill>
            <a:srgbClr val="FEC40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마무리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61241" y="4271963"/>
            <a:ext cx="1151571" cy="301307"/>
          </a:xfrm>
          <a:prstGeom prst="rect">
            <a:avLst/>
          </a:prstGeom>
          <a:solidFill>
            <a:srgbClr val="B2A1E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345618" y="5668328"/>
            <a:ext cx="1151571" cy="301307"/>
          </a:xfrm>
          <a:prstGeom prst="rect">
            <a:avLst/>
          </a:prstGeom>
          <a:solidFill>
            <a:srgbClr val="F4614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발표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345618" y="3873818"/>
            <a:ext cx="3470721" cy="301307"/>
          </a:xfrm>
          <a:prstGeom prst="rect">
            <a:avLst/>
          </a:prstGeom>
          <a:solidFill>
            <a:srgbClr val="5B9BD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조별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통합 테스트       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20278" y="5668328"/>
            <a:ext cx="3470721" cy="301307"/>
          </a:xfrm>
          <a:prstGeom prst="rect">
            <a:avLst/>
          </a:prstGeom>
          <a:solidFill>
            <a:srgbClr val="5B9BD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조별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</a:t>
            </a:r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통합 테스트       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3507879791"/>
              </p:ext>
            </p:extLst>
          </p:nvPr>
        </p:nvGraphicFramePr>
        <p:xfrm>
          <a:off x="427703" y="1179871"/>
          <a:ext cx="11251679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75265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김경미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사용자 관리 메뉴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352508004"/>
              </p:ext>
            </p:extLst>
          </p:nvPr>
        </p:nvGraphicFramePr>
        <p:xfrm>
          <a:off x="427703" y="1179871"/>
          <a:ext cx="11373772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74376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유민환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로그인 및 </a:t>
            </a:r>
            <a:r>
              <a:rPr lang="ko-KR" altLang="en-US" sz="2800" b="1" dirty="0" err="1" smtClean="0">
                <a:solidFill>
                  <a:srgbClr val="5E5E5E"/>
                </a:solidFill>
              </a:rPr>
              <a:t>대쉬보드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892254065"/>
              </p:ext>
            </p:extLst>
          </p:nvPr>
        </p:nvGraphicFramePr>
        <p:xfrm>
          <a:off x="427703" y="1179871"/>
          <a:ext cx="8754397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64851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유민환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프로젝트 메뉴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"/>
          <p:cNvSpPr/>
          <p:nvPr/>
        </p:nvSpPr>
        <p:spPr>
          <a:xfrm>
            <a:off x="9314637" y="1600200"/>
            <a:ext cx="2505888" cy="49149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정렬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 개념은 숙지 하였으나 우선 순위가 낮은 상황에서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시간 부족으로 완성 하지 못 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1"/>
          <p:cNvSpPr/>
          <p:nvPr/>
        </p:nvSpPr>
        <p:spPr>
          <a:xfrm>
            <a:off x="9314637" y="1179871"/>
            <a:ext cx="2505888" cy="334604"/>
          </a:xfrm>
          <a:prstGeom prst="rect">
            <a:avLst/>
          </a:prstGeom>
          <a:solidFill>
            <a:srgbClr val="4B7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미완성 내용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804729189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62438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유민환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이슈 메뉴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448939656"/>
              </p:ext>
            </p:extLst>
          </p:nvPr>
        </p:nvGraphicFramePr>
        <p:xfrm>
          <a:off x="427703" y="1179871"/>
          <a:ext cx="8744872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5298753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유민환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내 작업</a:t>
            </a:r>
            <a:endParaRPr lang="en-US" dirty="0" smtClean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"/>
          <p:cNvSpPr/>
          <p:nvPr/>
        </p:nvSpPr>
        <p:spPr>
          <a:xfrm>
            <a:off x="9314637" y="1600200"/>
            <a:ext cx="2505888" cy="49149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 작업 확인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승인 요청처리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자신이 속한 프로젝트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내의 자신의 업무 리스트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해당 업무로의 이동 등은 구현하였으나 개발 기간과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능력의 미숙으로 인하여 승인 요청 처리를 완벽히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구현하지 못하였습니다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1"/>
          <p:cNvSpPr/>
          <p:nvPr/>
        </p:nvSpPr>
        <p:spPr>
          <a:xfrm>
            <a:off x="9314637" y="1179871"/>
            <a:ext cx="2505888" cy="334604"/>
          </a:xfrm>
          <a:prstGeom prst="rect">
            <a:avLst/>
          </a:prstGeom>
          <a:solidFill>
            <a:srgbClr val="4B7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미완성 내용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1666226603"/>
              </p:ext>
            </p:extLst>
          </p:nvPr>
        </p:nvGraphicFramePr>
        <p:xfrm>
          <a:off x="427703" y="1179871"/>
          <a:ext cx="8754397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529875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유민환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채팅</a:t>
            </a:r>
            <a:endParaRPr lang="en-US" sz="2800" dirty="0" smtClean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b="1" dirty="0" smtClean="0">
                <a:solidFill>
                  <a:srgbClr val="2966FF"/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"/>
          <p:cNvSpPr/>
          <p:nvPr/>
        </p:nvSpPr>
        <p:spPr>
          <a:xfrm>
            <a:off x="9314637" y="1600200"/>
            <a:ext cx="2505888" cy="49149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채팅방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검색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채팅방이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아닌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멀티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채팅방을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구현하여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채팅방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리스트를 구현할 계획을 세웠지만 프로젝트 후반부에 채팅을 배워 기간의 부족과 기술적 어려움으로 인해 구현하지 못하였습니다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1"/>
          <p:cNvSpPr/>
          <p:nvPr/>
        </p:nvSpPr>
        <p:spPr>
          <a:xfrm>
            <a:off x="9314637" y="1179871"/>
            <a:ext cx="2505888" cy="334604"/>
          </a:xfrm>
          <a:prstGeom prst="rect">
            <a:avLst/>
          </a:prstGeom>
          <a:solidFill>
            <a:srgbClr val="4B7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미완성 내용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745113297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633277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최지웅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en-US" altLang="ko-KR" sz="2800" b="1" dirty="0" smtClean="0">
                <a:solidFill>
                  <a:srgbClr val="5E5E5E"/>
                </a:solidFill>
              </a:rPr>
              <a:t>Gantt Chart</a:t>
            </a:r>
            <a:endParaRPr lang="en-US" sz="2800" dirty="0" smtClean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800" b="1" dirty="0" smtClean="0">
                <a:solidFill>
                  <a:srgbClr val="2966FF"/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3486232614"/>
              </p:ext>
            </p:extLst>
          </p:nvPr>
        </p:nvGraphicFramePr>
        <p:xfrm>
          <a:off x="427703" y="1179871"/>
          <a:ext cx="8744872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73360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이선향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업무 메뉴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9314637" y="1600200"/>
            <a:ext cx="2505888" cy="49149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업무 상세 화면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 상세 화면은 개발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하였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으나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기술력 부족으로 사용자 별 업무 화면을 구분 하지 못하였습니다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업무 정렬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 우선 순위에 밀려 제대로 구현 하지 못하였습니다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업무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통제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 확인</a:t>
            </a:r>
            <a:endParaRPr lang="en-US" altLang="ko-KR" sz="1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업무 상태가 통제로 변경 됐을 시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PM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확인 할 수 있는 시스템으로 설계 하였으나 기술적 어려움으로 인해 구현 하지 못하였습니다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1"/>
          <p:cNvSpPr/>
          <p:nvPr/>
        </p:nvSpPr>
        <p:spPr>
          <a:xfrm>
            <a:off x="9314637" y="1179871"/>
            <a:ext cx="2505888" cy="334604"/>
          </a:xfrm>
          <a:prstGeom prst="rect">
            <a:avLst/>
          </a:prstGeom>
          <a:solidFill>
            <a:srgbClr val="4B7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미완성 내용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125647972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69423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이선향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일정 메뉴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7048500" y="2228851"/>
            <a:ext cx="51435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</a:t>
            </a:r>
            <a:r>
              <a:rPr lang="en-US" altLang="ko-KR" sz="4000" b="1" i="1" kern="0" smtClean="0">
                <a:solidFill>
                  <a:schemeClr val="bg1"/>
                </a:solidFill>
              </a:rPr>
              <a:t>02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개요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125647972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69423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이선향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다국어 처리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125647972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5298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황정석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 </a:t>
            </a:r>
            <a:r>
              <a:rPr lang="en-US" altLang="ko-KR" sz="2800" b="1" dirty="0" smtClean="0">
                <a:solidFill>
                  <a:srgbClr val="5E5E5E"/>
                </a:solidFill>
              </a:rPr>
              <a:t>SQL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차트 169"/>
          <p:cNvGraphicFramePr/>
          <p:nvPr>
            <p:extLst>
              <p:ext uri="{D42A27DB-BD31-4B8C-83A1-F6EECF244321}">
                <p14:modId xmlns:p14="http://schemas.microsoft.com/office/powerpoint/2010/main" val="2125647972"/>
              </p:ext>
            </p:extLst>
          </p:nvPr>
        </p:nvGraphicFramePr>
        <p:xfrm>
          <a:off x="427703" y="1179871"/>
          <a:ext cx="1144474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1" name="TextBox 170"/>
          <p:cNvSpPr txBox="1"/>
          <p:nvPr/>
        </p:nvSpPr>
        <p:spPr>
          <a:xfrm>
            <a:off x="423621" y="363901"/>
            <a:ext cx="5298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b="1" dirty="0" smtClean="0">
                <a:solidFill>
                  <a:srgbClr val="2966FF"/>
                </a:solidFill>
              </a:rPr>
              <a:t>개인 진행 상황 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[</a:t>
            </a:r>
            <a:r>
              <a:rPr lang="ko-KR" altLang="en-US" sz="2800" b="1" dirty="0" smtClean="0">
                <a:solidFill>
                  <a:srgbClr val="2966FF"/>
                </a:solidFill>
              </a:rPr>
              <a:t>서상원</a:t>
            </a:r>
            <a:r>
              <a:rPr lang="en-US" altLang="ko-KR" sz="2800" b="1" dirty="0" smtClean="0">
                <a:solidFill>
                  <a:srgbClr val="2966FF"/>
                </a:solidFill>
              </a:rPr>
              <a:t>]</a:t>
            </a:r>
            <a:r>
              <a:rPr lang="en-US" altLang="ko-KR" sz="2800" b="1" dirty="0" smtClean="0">
                <a:solidFill>
                  <a:srgbClr val="5E5E5E"/>
                </a:solidFill>
              </a:rPr>
              <a:t> </a:t>
            </a:r>
            <a:r>
              <a:rPr lang="ko-KR" altLang="en-US" sz="2800" b="1" dirty="0" smtClean="0">
                <a:solidFill>
                  <a:srgbClr val="5E5E5E"/>
                </a:solidFill>
              </a:rPr>
              <a:t>내 정보</a:t>
            </a:r>
            <a:endParaRPr lang="en-US" dirty="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3632200" y="2228851"/>
            <a:ext cx="85598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요구사항 정의서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정의서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22770"/>
              </p:ext>
            </p:extLst>
          </p:nvPr>
        </p:nvGraphicFramePr>
        <p:xfrm>
          <a:off x="1944912" y="1170094"/>
          <a:ext cx="7939316" cy="5477452"/>
        </p:xfrm>
        <a:graphic>
          <a:graphicData uri="http://schemas.openxmlformats.org/drawingml/2006/table">
            <a:tbl>
              <a:tblPr/>
              <a:tblGrid>
                <a:gridCol w="1056975"/>
                <a:gridCol w="4287950"/>
                <a:gridCol w="864797"/>
                <a:gridCol w="864797"/>
                <a:gridCol w="864797"/>
              </a:tblGrid>
              <a:tr h="4093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요구사항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진행률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939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관리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회원 등록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추가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J-0001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김경미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정보 메일 발송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J-0002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김경미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분류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J-0003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김경미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리스트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J-0004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김경미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정보 수정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J-0005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김경미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화면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L-0001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기능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L-0002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찾기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L-0003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김경미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메뉴 목록 구성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M-0001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 보드 구성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M-0002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간트 차트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M-0003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최지웅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간트 차트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M-0004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최지웅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진행 업무 리스트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M-0005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진행 업무 리스트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M-0006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작업 완료율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M-0007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작업 완료율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M-0008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 이슈 리스트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M-0009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 화면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 정보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M-0010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 화면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 정보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M-0011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서상원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 화면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 정보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로그아웃</a:t>
                      </a:r>
                    </a:p>
                  </a:txBody>
                  <a:tcPr marL="160786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M-0012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10719" marR="10719" marT="10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정의서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04858"/>
              </p:ext>
            </p:extLst>
          </p:nvPr>
        </p:nvGraphicFramePr>
        <p:xfrm>
          <a:off x="1928586" y="1512083"/>
          <a:ext cx="7970156" cy="4482309"/>
        </p:xfrm>
        <a:graphic>
          <a:graphicData uri="http://schemas.openxmlformats.org/drawingml/2006/table">
            <a:tbl>
              <a:tblPr/>
              <a:tblGrid>
                <a:gridCol w="1061081"/>
                <a:gridCol w="4304607"/>
                <a:gridCol w="868156"/>
                <a:gridCol w="868156"/>
                <a:gridCol w="868156"/>
              </a:tblGrid>
              <a:tr h="484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3745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 상세 화면 전환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추가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정렬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총 프로젝트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참여 담당자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프로젝트의 해당 업무 이동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P-0014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정의서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914071" y="1508690"/>
          <a:ext cx="8013699" cy="4427657"/>
        </p:xfrm>
        <a:graphic>
          <a:graphicData uri="http://schemas.openxmlformats.org/drawingml/2006/table">
            <a:tbl>
              <a:tblPr/>
              <a:tblGrid>
                <a:gridCol w="1066878"/>
                <a:gridCol w="4328124"/>
                <a:gridCol w="872899"/>
                <a:gridCol w="872899"/>
                <a:gridCol w="872899"/>
              </a:tblGrid>
              <a:tr h="5493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2197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상세 화면 전환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상세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70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상세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추가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정렬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80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총 업무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업무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업무 상태가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통제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 확인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T-0012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정의서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914072" y="1502788"/>
          <a:ext cx="8042728" cy="4564179"/>
        </p:xfrm>
        <a:graphic>
          <a:graphicData uri="http://schemas.openxmlformats.org/drawingml/2006/table">
            <a:tbl>
              <a:tblPr/>
              <a:tblGrid>
                <a:gridCol w="1070743"/>
                <a:gridCol w="4343802"/>
                <a:gridCol w="876061"/>
                <a:gridCol w="876061"/>
                <a:gridCol w="876061"/>
              </a:tblGrid>
              <a:tr h="4859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482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95%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 해결 정보 공유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95%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 내용 더보기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총 이슈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이슈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내작업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70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승인 요청 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내작업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60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승인 요청 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내작업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50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담당자와 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담당자와 관리자의 의견 공유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70%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353918"/>
              </p:ext>
            </p:extLst>
          </p:nvPr>
        </p:nvGraphicFramePr>
        <p:xfrm>
          <a:off x="1921329" y="1306284"/>
          <a:ext cx="8035470" cy="5109029"/>
        </p:xfrm>
        <a:graphic>
          <a:graphicData uri="http://schemas.openxmlformats.org/drawingml/2006/table">
            <a:tbl>
              <a:tblPr/>
              <a:tblGrid>
                <a:gridCol w="892830"/>
                <a:gridCol w="892830"/>
                <a:gridCol w="892830"/>
                <a:gridCol w="892830"/>
                <a:gridCol w="892830"/>
                <a:gridCol w="892830"/>
                <a:gridCol w="892830"/>
                <a:gridCol w="892830"/>
                <a:gridCol w="892830"/>
              </a:tblGrid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J-0001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김경미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admin</a:t>
                      </a:r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의 회원 등록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추가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434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초기 사용자 등록으로 회원 가입이 대체됨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 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이메일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직책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전화번호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프로필사진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/admin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여부 를 입력 할 수 있으나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이메일과 비밀번호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이름만 기입하고 다른 값은 공란으로 처리 후 등록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502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J-0002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김경미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회원 정보 메일 발송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12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초기 사용자 등록 후 이메일과 비밀번호를 메일로 전송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502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J-0003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김경미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4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분류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12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 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담당자로 사용자를 분류하여 권한을 구분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4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906816" y="1294736"/>
          <a:ext cx="8079012" cy="5222172"/>
        </p:xfrm>
        <a:graphic>
          <a:graphicData uri="http://schemas.openxmlformats.org/drawingml/2006/table">
            <a:tbl>
              <a:tblPr/>
              <a:tblGrid>
                <a:gridCol w="897668"/>
                <a:gridCol w="897668"/>
                <a:gridCol w="897668"/>
                <a:gridCol w="897668"/>
                <a:gridCol w="897668"/>
                <a:gridCol w="897668"/>
                <a:gridCol w="897668"/>
                <a:gridCol w="897668"/>
                <a:gridCol w="897668"/>
              </a:tblGrid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J-0004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김경미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리스트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097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 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 탭으로 구분되며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no/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이메일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직책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전화번호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/admin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여부 나열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화면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98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J-0005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김경미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정보 수정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09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리스트 더블 클릭 시 사용자 내용 수정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admin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권한 설정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98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L-0001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79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로그인 화면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097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이메일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비밀번호를 입력 할 수 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하단에 비밀번호 찾기 버튼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8712200" y="3098800"/>
            <a:ext cx="2679700" cy="140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039100" y="4864100"/>
            <a:ext cx="2857500" cy="140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87400" y="4597400"/>
            <a:ext cx="2857500" cy="140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8102600" y="1371600"/>
            <a:ext cx="2857500" cy="140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36600" y="1727200"/>
            <a:ext cx="2628900" cy="1409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02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개요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394567" y="1490160"/>
            <a:ext cx="27846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B7FFF"/>
                </a:solidFill>
              </a:rPr>
              <a:t>3) </a:t>
            </a:r>
            <a:r>
              <a:rPr lang="ko-KR" altLang="en-US" sz="2000" b="1" dirty="0" smtClean="0">
                <a:solidFill>
                  <a:srgbClr val="4B7FFF"/>
                </a:solidFill>
              </a:rPr>
              <a:t>명확한 작업 일정</a:t>
            </a:r>
            <a:endParaRPr lang="en-US" altLang="ko-KR" sz="2000" b="1" dirty="0" smtClean="0">
              <a:solidFill>
                <a:srgbClr val="4B7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</a:rPr>
              <a:t>Gantt chart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를 통해 작업 일정 확인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및 자원 배분이 가능 함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7461368" y="2044700"/>
            <a:ext cx="793632" cy="3169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947017" y="3256420"/>
            <a:ext cx="26830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B7FFF"/>
                </a:solidFill>
              </a:rPr>
              <a:t>4) </a:t>
            </a:r>
            <a:r>
              <a:rPr lang="ko-KR" altLang="en-US" sz="2000" b="1" dirty="0" smtClean="0">
                <a:solidFill>
                  <a:srgbClr val="4B7FFF"/>
                </a:solidFill>
              </a:rPr>
              <a:t>작업 현황 관리</a:t>
            </a:r>
            <a:r>
              <a:rPr lang="en-US" altLang="ko-KR" sz="2000" b="1" dirty="0" smtClean="0">
                <a:solidFill>
                  <a:srgbClr val="4B7FFF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그래프를 활용하여 작업 현황을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확인 할 수 있음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8124943" y="3800085"/>
            <a:ext cx="72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8214543" y="4976750"/>
            <a:ext cx="28131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B7FFF"/>
                </a:solidFill>
              </a:rPr>
              <a:t>5) </a:t>
            </a:r>
            <a:r>
              <a:rPr lang="ko-KR" altLang="en-US" sz="2000" b="1" dirty="0" smtClean="0">
                <a:solidFill>
                  <a:srgbClr val="4B7FFF"/>
                </a:solidFill>
              </a:rPr>
              <a:t>이슈 보완 및 관리 </a:t>
            </a:r>
            <a:endParaRPr lang="en-US" altLang="ko-KR" sz="2000" b="1" dirty="0" smtClean="0">
              <a:solidFill>
                <a:srgbClr val="4B7F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이슈를 게시판으로 공유하여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해결 방안  모색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7349612" y="5155641"/>
            <a:ext cx="829188" cy="2545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rot="10800000">
            <a:off x="3276600" y="2447925"/>
            <a:ext cx="661638" cy="129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21244" y="1900525"/>
            <a:ext cx="242915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B7FFF"/>
                </a:solidFill>
              </a:rPr>
              <a:t>1) </a:t>
            </a:r>
            <a:r>
              <a:rPr lang="ko-KR" altLang="en-US" sz="2000" b="1" dirty="0" smtClean="0">
                <a:solidFill>
                  <a:srgbClr val="4B7FFF"/>
                </a:solidFill>
              </a:rPr>
              <a:t>작업자와의 소통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채팅 기능을 활용하여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실시간으로 소통이 가능함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 rot="10800000">
            <a:off x="3441701" y="5181600"/>
            <a:ext cx="661279" cy="161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703200" y="4671475"/>
            <a:ext cx="26503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B7FFF"/>
                </a:solidFill>
              </a:rPr>
              <a:t>2) </a:t>
            </a:r>
            <a:r>
              <a:rPr lang="ko-KR" altLang="en-US" sz="2000" b="1" dirty="0" smtClean="0">
                <a:solidFill>
                  <a:srgbClr val="4B7FFF"/>
                </a:solidFill>
              </a:rPr>
              <a:t>명확한 작업 범위 </a:t>
            </a:r>
            <a:endParaRPr lang="en-US" altLang="ko-KR" sz="2000" b="1" dirty="0" smtClean="0">
              <a:solidFill>
                <a:srgbClr val="4B7FFF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표와 리스트 형태로 작업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</a:rPr>
              <a:t>범위를 식별력 있게 표시함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육각형 43"/>
          <p:cNvSpPr/>
          <p:nvPr/>
        </p:nvSpPr>
        <p:spPr>
          <a:xfrm rot="16200000">
            <a:off x="3929237" y="1694881"/>
            <a:ext cx="1723880" cy="1486103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B2A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육각형 46"/>
          <p:cNvSpPr/>
          <p:nvPr/>
        </p:nvSpPr>
        <p:spPr>
          <a:xfrm rot="16200000">
            <a:off x="5621328" y="1675831"/>
            <a:ext cx="1723880" cy="1486103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FE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육각형 49"/>
          <p:cNvSpPr/>
          <p:nvPr/>
        </p:nvSpPr>
        <p:spPr>
          <a:xfrm rot="16200000">
            <a:off x="6416042" y="3088438"/>
            <a:ext cx="1723880" cy="1486103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DC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육각형 57"/>
          <p:cNvSpPr/>
          <p:nvPr/>
        </p:nvSpPr>
        <p:spPr>
          <a:xfrm rot="16200000">
            <a:off x="5544577" y="4494388"/>
            <a:ext cx="1723880" cy="1486103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DC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육각형 58"/>
          <p:cNvSpPr/>
          <p:nvPr/>
        </p:nvSpPr>
        <p:spPr>
          <a:xfrm rot="16200000">
            <a:off x="3939586" y="4494388"/>
            <a:ext cx="1723880" cy="1486103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자유형 73"/>
          <p:cNvSpPr>
            <a:spLocks/>
          </p:cNvSpPr>
          <p:nvPr/>
        </p:nvSpPr>
        <p:spPr bwMode="auto">
          <a:xfrm>
            <a:off x="7098127" y="3520057"/>
            <a:ext cx="437765" cy="485209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Freeform 6"/>
          <p:cNvSpPr>
            <a:spLocks/>
          </p:cNvSpPr>
          <p:nvPr/>
        </p:nvSpPr>
        <p:spPr bwMode="auto">
          <a:xfrm>
            <a:off x="6152606" y="4981575"/>
            <a:ext cx="474201" cy="420426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 75"/>
          <p:cNvSpPr>
            <a:spLocks/>
          </p:cNvSpPr>
          <p:nvPr/>
        </p:nvSpPr>
        <p:spPr bwMode="auto">
          <a:xfrm>
            <a:off x="4578397" y="5089832"/>
            <a:ext cx="329903" cy="28872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7" name="Group 20"/>
          <p:cNvGrpSpPr>
            <a:grpSpLocks noChangeAspect="1"/>
          </p:cNvGrpSpPr>
          <p:nvPr/>
        </p:nvGrpSpPr>
        <p:grpSpPr bwMode="auto">
          <a:xfrm>
            <a:off x="6276982" y="2102034"/>
            <a:ext cx="385760" cy="526196"/>
            <a:chOff x="2597" y="4163"/>
            <a:chExt cx="217" cy="296"/>
          </a:xfrm>
          <a:solidFill>
            <a:schemeClr val="bg1"/>
          </a:solidFill>
        </p:grpSpPr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2" name="Freeform 36"/>
          <p:cNvSpPr>
            <a:spLocks noEditPoints="1"/>
          </p:cNvSpPr>
          <p:nvPr/>
        </p:nvSpPr>
        <p:spPr bwMode="auto">
          <a:xfrm>
            <a:off x="4647854" y="2208374"/>
            <a:ext cx="261354" cy="43957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7" name="그림 36" descr="pms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66" y="3195805"/>
            <a:ext cx="1797617" cy="100841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043648" y="3659827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0">
              <a:defRPr/>
            </a:pPr>
            <a:r>
              <a:rPr lang="en-US" altLang="ko-KR" i="1" kern="0" dirty="0" smtClean="0">
                <a:solidFill>
                  <a:schemeClr val="bg1">
                    <a:lumMod val="85000"/>
                  </a:schemeClr>
                </a:solidFill>
              </a:rPr>
              <a:t>Program Management System</a:t>
            </a:r>
            <a:endParaRPr lang="en-US" altLang="ko-KR" b="1" i="1" kern="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921329" y="1323764"/>
          <a:ext cx="8064504" cy="5236692"/>
        </p:xfrm>
        <a:graphic>
          <a:graphicData uri="http://schemas.openxmlformats.org/drawingml/2006/table">
            <a:tbl>
              <a:tblPr/>
              <a:tblGrid>
                <a:gridCol w="896056"/>
                <a:gridCol w="896056"/>
                <a:gridCol w="896056"/>
                <a:gridCol w="896056"/>
                <a:gridCol w="896056"/>
                <a:gridCol w="896056"/>
                <a:gridCol w="896056"/>
                <a:gridCol w="896056"/>
                <a:gridCol w="896056"/>
              </a:tblGrid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L-0002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로그인 기능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0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이메일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 입력 시 로그인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26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L-0003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 찾기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747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 찾기 버튼 클릭 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등록 된 이메일 주소로 새로운 비밀번호를 발송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26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02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메뉴 목록 구성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157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목록이 로그인한 아이디와 연관된 리스트만 나열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채팅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 관리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(admin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항목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2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화면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921327" y="1316144"/>
          <a:ext cx="8093529" cy="5003000"/>
        </p:xfrm>
        <a:graphic>
          <a:graphicData uri="http://schemas.openxmlformats.org/drawingml/2006/table">
            <a:tbl>
              <a:tblPr/>
              <a:tblGrid>
                <a:gridCol w="899281"/>
                <a:gridCol w="899281"/>
                <a:gridCol w="899281"/>
                <a:gridCol w="899281"/>
                <a:gridCol w="899281"/>
                <a:gridCol w="899281"/>
                <a:gridCol w="899281"/>
                <a:gridCol w="899281"/>
                <a:gridCol w="899281"/>
              </a:tblGrid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 err="1">
                          <a:solidFill>
                            <a:srgbClr val="C00000"/>
                          </a:solidFill>
                          <a:latin typeface="HY강M"/>
                        </a:rPr>
                        <a:t>대쉬</a:t>
                      </a:r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 보드 구성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800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상단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간트 차트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중앙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 업무 리스트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프로젝트작업 완료율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이슈리스트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화면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87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최지웅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70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간트 차트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01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간트 차트 내용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87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HY강B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최지웅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60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간트 차트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01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작업 중인 업무의 간트 차트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251062"/>
              </p:ext>
            </p:extLst>
          </p:nvPr>
        </p:nvGraphicFramePr>
        <p:xfrm>
          <a:off x="1921328" y="1310792"/>
          <a:ext cx="8137071" cy="5119036"/>
        </p:xfrm>
        <a:graphic>
          <a:graphicData uri="http://schemas.openxmlformats.org/drawingml/2006/table">
            <a:tbl>
              <a:tblPr/>
              <a:tblGrid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</a:tblGrid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진행 업무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2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업무 리스트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048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진행 업무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2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진행중인 업무 리스트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048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작업 완료율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42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프로젝트 작업 완료율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754663"/>
              </p:ext>
            </p:extLst>
          </p:nvPr>
        </p:nvGraphicFramePr>
        <p:xfrm>
          <a:off x="1950359" y="1310564"/>
          <a:ext cx="8122554" cy="5206348"/>
        </p:xfrm>
        <a:graphic>
          <a:graphicData uri="http://schemas.openxmlformats.org/drawingml/2006/table">
            <a:tbl>
              <a:tblPr/>
              <a:tblGrid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</a:tblGrid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작업 완료율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3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진행중인 프로젝트 작업 완료율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30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81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230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대쉬보드 이슈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3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이슈 리스트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30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81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8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958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958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3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우측 상단 프로필 사진과 이메일 주소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30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70782"/>
              </p:ext>
            </p:extLst>
          </p:nvPr>
        </p:nvGraphicFramePr>
        <p:xfrm>
          <a:off x="1950357" y="1304936"/>
          <a:ext cx="8137071" cy="5197467"/>
        </p:xfrm>
        <a:graphic>
          <a:graphicData uri="http://schemas.openxmlformats.org/drawingml/2006/table">
            <a:tbl>
              <a:tblPr/>
              <a:tblGrid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</a:tblGrid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서상원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20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메인 화면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내 정보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]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수정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008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회원 정보 수정 클릭시 회원 정보 페이지 이동을 통해 회원 상세 내용을 확인할 수 있으며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비밀번호와 직책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전화번호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프로필 사진을 수정할 수 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54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M-0012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메인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 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로그아웃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914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로그아웃 버튼 클릭으로 로그아웃 처리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54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93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52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프로젝트 리스트가 나열되며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시작일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마감일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요청상태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삭제요청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수정요청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가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화면구현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964871" y="1281075"/>
          <a:ext cx="8151588" cy="5221328"/>
        </p:xfrm>
        <a:graphic>
          <a:graphicData uri="http://schemas.openxmlformats.org/drawingml/2006/table">
            <a:tbl>
              <a:tblPr/>
              <a:tblGrid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</a:tblGrid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진행률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0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진행률은 해당 프로젝트의 업무 목록 중 상태가 종료된 업무를 기준으로 연산함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36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리스트 상세 화면 전환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0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리스트 클릭 시 상세 화면 조회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36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536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0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상세 화면에서 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 버튼으로 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 할 수 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993899" y="1270560"/>
          <a:ext cx="8137071" cy="5144752"/>
        </p:xfrm>
        <a:graphic>
          <a:graphicData uri="http://schemas.openxmlformats.org/drawingml/2006/table">
            <a:tbl>
              <a:tblPr/>
              <a:tblGrid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</a:tblGrid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21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상세 화면에서 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 버튼으로 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삭제를 요청할수 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2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1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상세 화면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21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리스트 클릭 시 상세 화면 조회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2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1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94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프로젝트 추가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95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추가 버튼 클릭 시 프로젝트명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마감일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 작성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등록 버튼으로 프로젝트 추가할 수 있으며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및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admin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의 권한으로만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2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993899" y="1303580"/>
          <a:ext cx="8137071" cy="5227851"/>
        </p:xfrm>
        <a:graphic>
          <a:graphicData uri="http://schemas.openxmlformats.org/drawingml/2006/table">
            <a:tbl>
              <a:tblPr/>
              <a:tblGrid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  <a:gridCol w="904119"/>
              </a:tblGrid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11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숫자 표시를 통해 숫자 클릭시 해당 페이지 이동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뒤로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앞으로 버튼으로 페이지 이동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55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참여 담당자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7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리스트 클릭 시 하단에 참여 멤버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55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35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프로젝트의 해당 업무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11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더블클릭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미정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시 해당 프로젝트의 업무 리스트 나열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프로젝트의 업무리스트 상단에는 프로젝트 제목을 확인 할수 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008415" y="1281082"/>
          <a:ext cx="8122554" cy="5192287"/>
        </p:xfrm>
        <a:graphic>
          <a:graphicData uri="http://schemas.openxmlformats.org/drawingml/2006/table">
            <a:tbl>
              <a:tblPr/>
              <a:tblGrid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</a:tblGrid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70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정렬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36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기본 값은 등록일 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상태별 정렬 확인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7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1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총 프로젝트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36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하단에 총 프로젝트 건수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7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1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36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36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 페이지 크기를 지정하여 리스트를 확인 할 수 있음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5/10/15/30/50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72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008416" y="1266568"/>
          <a:ext cx="8122554" cy="5235830"/>
        </p:xfrm>
        <a:graphic>
          <a:graphicData uri="http://schemas.openxmlformats.org/drawingml/2006/table">
            <a:tbl>
              <a:tblPr/>
              <a:tblGrid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  <a:gridCol w="902506"/>
              </a:tblGrid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P-0014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 프로젝트명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명으로 검색 가능 하도록 하단에 검색창 구현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9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24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T-0001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업무 리스트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[</a:t>
                      </a:r>
                      <a:r>
                        <a:rPr 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업무 리스트로 프로세스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마감일이 나열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9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24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162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 업무 리스트로 프로세스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마감일이 나열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99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02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개요 </a:t>
            </a:r>
            <a:r>
              <a:rPr lang="en-US" altLang="ko-KR" sz="28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i="1" kern="0" dirty="0" smtClean="0">
                <a:solidFill>
                  <a:schemeClr val="bg1"/>
                </a:solidFill>
              </a:rPr>
              <a:t>개발 환경</a:t>
            </a:r>
            <a:r>
              <a:rPr lang="en-US" altLang="ko-KR" sz="28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28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21803" y="1158241"/>
            <a:ext cx="5629797" cy="45466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/>
              <a:t>공통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821803" y="1752600"/>
            <a:ext cx="5629797" cy="4902200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운영 체제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	Windows 10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소스코드 작성 도구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Eclipse </a:t>
            </a:r>
            <a:r>
              <a:rPr lang="en-US" altLang="ko-KR" dirty="0" err="1" smtClean="0">
                <a:solidFill>
                  <a:schemeClr val="bg2">
                    <a:lumMod val="25000"/>
                  </a:schemeClr>
                </a:solidFill>
              </a:rPr>
              <a:t>Jee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그래픽 제작 도구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	Adobe Photoshop CS5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			Adobe Illustrator CS5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웹 서버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		Apache tomcat 8.0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</a:rPr>
              <a:t>데이터베이스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		Oracle Database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613003" y="1158241"/>
            <a:ext cx="4778897" cy="1699259"/>
            <a:chOff x="6613003" y="1158241"/>
            <a:chExt cx="4778897" cy="1699259"/>
          </a:xfrm>
        </p:grpSpPr>
        <p:sp>
          <p:nvSpPr>
            <p:cNvPr id="13" name="직사각형 12"/>
            <p:cNvSpPr>
              <a:spLocks/>
            </p:cNvSpPr>
            <p:nvPr/>
          </p:nvSpPr>
          <p:spPr>
            <a:xfrm>
              <a:off x="6613003" y="1158241"/>
              <a:ext cx="4778897" cy="45466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 smtClean="0"/>
                <a:t>Front end</a:t>
              </a:r>
              <a:endParaRPr lang="ko-KR" altLang="en-US" sz="2000" b="1" dirty="0" smtClean="0"/>
            </a:p>
          </p:txBody>
        </p:sp>
        <p:sp>
          <p:nvSpPr>
            <p:cNvPr id="14" name="직사각형 13"/>
            <p:cNvSpPr>
              <a:spLocks/>
            </p:cNvSpPr>
            <p:nvPr/>
          </p:nvSpPr>
          <p:spPr>
            <a:xfrm>
              <a:off x="6613003" y="1752600"/>
              <a:ext cx="4778897" cy="11049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Language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CSS3, JavaScript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Framework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Bootstrap,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jQuery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9350" y="4524375"/>
            <a:ext cx="900000" cy="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 descr="eclipse jee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4575" y="4806186"/>
            <a:ext cx="1431925" cy="336379"/>
          </a:xfrm>
          <a:prstGeom prst="rect">
            <a:avLst/>
          </a:prstGeom>
          <a:noFill/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06811" y="4643296"/>
            <a:ext cx="1223990" cy="66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01150" y="4524375"/>
            <a:ext cx="900000" cy="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2" name="그룹 41"/>
          <p:cNvGrpSpPr/>
          <p:nvPr/>
        </p:nvGrpSpPr>
        <p:grpSpPr>
          <a:xfrm>
            <a:off x="5250725" y="5804523"/>
            <a:ext cx="997676" cy="466954"/>
            <a:chOff x="5108575" y="5600700"/>
            <a:chExt cx="1104175" cy="516800"/>
          </a:xfrm>
        </p:grpSpPr>
        <p:pic>
          <p:nvPicPr>
            <p:cNvPr id="1033" name="Picture 9" descr="photoshop cs5 이미지 검색결과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08575" y="5613400"/>
              <a:ext cx="504100" cy="504100"/>
            </a:xfrm>
            <a:prstGeom prst="rect">
              <a:avLst/>
            </a:prstGeom>
            <a:noFill/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08650" y="5600700"/>
              <a:ext cx="504100" cy="50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22599" y="5737806"/>
            <a:ext cx="1563602" cy="6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76823" y="5624081"/>
            <a:ext cx="1065078" cy="77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35853" y="5799898"/>
            <a:ext cx="1275548" cy="47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그룹 36"/>
          <p:cNvGrpSpPr/>
          <p:nvPr/>
        </p:nvGrpSpPr>
        <p:grpSpPr>
          <a:xfrm>
            <a:off x="6613003" y="3056891"/>
            <a:ext cx="4778897" cy="1699259"/>
            <a:chOff x="6613003" y="1158241"/>
            <a:chExt cx="4778897" cy="1699259"/>
          </a:xfrm>
        </p:grpSpPr>
        <p:sp>
          <p:nvSpPr>
            <p:cNvPr id="38" name="직사각형 37"/>
            <p:cNvSpPr>
              <a:spLocks/>
            </p:cNvSpPr>
            <p:nvPr/>
          </p:nvSpPr>
          <p:spPr>
            <a:xfrm>
              <a:off x="6613003" y="1158241"/>
              <a:ext cx="4778897" cy="45466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 smtClean="0"/>
                <a:t>Back end</a:t>
              </a:r>
              <a:endParaRPr lang="ko-KR" altLang="en-US" sz="2000" b="1" dirty="0" smtClean="0"/>
            </a:p>
          </p:txBody>
        </p:sp>
        <p:sp>
          <p:nvSpPr>
            <p:cNvPr id="41" name="직사각형 40"/>
            <p:cNvSpPr>
              <a:spLocks/>
            </p:cNvSpPr>
            <p:nvPr/>
          </p:nvSpPr>
          <p:spPr>
            <a:xfrm>
              <a:off x="6613003" y="1752600"/>
              <a:ext cx="4778897" cy="11049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Language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JAVA, JSP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Framework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Spring MVC, 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MyBatis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613003" y="4955541"/>
            <a:ext cx="4778897" cy="1699259"/>
            <a:chOff x="6613003" y="1158241"/>
            <a:chExt cx="4778897" cy="1699259"/>
          </a:xfrm>
        </p:grpSpPr>
        <p:sp>
          <p:nvSpPr>
            <p:cNvPr id="44" name="직사각형 43"/>
            <p:cNvSpPr>
              <a:spLocks/>
            </p:cNvSpPr>
            <p:nvPr/>
          </p:nvSpPr>
          <p:spPr>
            <a:xfrm>
              <a:off x="6613003" y="1158241"/>
              <a:ext cx="4778897" cy="454660"/>
            </a:xfrm>
            <a:prstGeom prst="rect">
              <a:avLst/>
            </a:prstGeom>
            <a:solidFill>
              <a:srgbClr val="4B7FFF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smtClean="0"/>
                <a:t>Plug in</a:t>
              </a:r>
              <a:endParaRPr lang="ko-KR" altLang="en-US" sz="2000" b="1" dirty="0" smtClean="0"/>
            </a:p>
          </p:txBody>
        </p:sp>
        <p:sp>
          <p:nvSpPr>
            <p:cNvPr id="45" name="직사각형 44"/>
            <p:cNvSpPr>
              <a:spLocks/>
            </p:cNvSpPr>
            <p:nvPr/>
          </p:nvSpPr>
          <p:spPr>
            <a:xfrm>
              <a:off x="6613003" y="1752600"/>
              <a:ext cx="4778897" cy="11049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4B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Plug in	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Gantt,</a:t>
              </a:r>
            </a:p>
            <a:p>
              <a:pPr marL="342900" indent="-342900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</a:rPr>
                <a:t>			</a:t>
              </a:r>
              <a:r>
                <a:rPr lang="en-US" altLang="ko-KR" dirty="0" err="1" smtClean="0">
                  <a:solidFill>
                    <a:schemeClr val="bg2">
                      <a:lumMod val="25000"/>
                    </a:schemeClr>
                  </a:solidFill>
                </a:rPr>
                <a:t>FullCalendar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008414" y="1281445"/>
          <a:ext cx="8151588" cy="5191923"/>
        </p:xfrm>
        <a:graphic>
          <a:graphicData uri="http://schemas.openxmlformats.org/drawingml/2006/table">
            <a:tbl>
              <a:tblPr/>
              <a:tblGrid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  <a:gridCol w="905732"/>
              </a:tblGrid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상세 화면 전환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186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리스트 클릭 시 업무의 상세 화면 조회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업무코드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사용자코드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프로세스순서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업무시작일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업무마감일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난이도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0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40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상세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48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상세 화면에서 상세 내용 및 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삭제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0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40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70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04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상세 화면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48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상세 화면에서 상세 내용 확인 및 프로세스만 수정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30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022929" y="1245526"/>
          <a:ext cx="8180613" cy="5356970"/>
        </p:xfrm>
        <a:graphic>
          <a:graphicData uri="http://schemas.openxmlformats.org/drawingml/2006/table">
            <a:tbl>
              <a:tblPr/>
              <a:tblGrid>
                <a:gridCol w="908957"/>
                <a:gridCol w="908957"/>
                <a:gridCol w="908957"/>
                <a:gridCol w="908957"/>
                <a:gridCol w="908957"/>
                <a:gridCol w="908957"/>
                <a:gridCol w="908957"/>
                <a:gridCol w="908957"/>
                <a:gridCol w="908957"/>
              </a:tblGrid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추가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admin][PM]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945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신규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버그수정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개발수정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기능추가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디자인요청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착수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기획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기획통제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실행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실행통제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통제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종료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)/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프로세스순서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난이도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중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업무시작일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업무마감일 작성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/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등록 버튼으로 업무를 추가할 수 있으며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및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admin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의 권한으로만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52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정렬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23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우선순위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마감일 순으로 기본 정렬 되며 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우선순위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담당자별 선택하여 정렬 가능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52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80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595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총 업무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8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하단에 총 업무 건수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051957" y="1251284"/>
          <a:ext cx="8166096" cy="5134997"/>
        </p:xfrm>
        <a:graphic>
          <a:graphicData uri="http://schemas.openxmlformats.org/drawingml/2006/table">
            <a:tbl>
              <a:tblPr/>
              <a:tblGrid>
                <a:gridCol w="907344"/>
                <a:gridCol w="907344"/>
                <a:gridCol w="907344"/>
                <a:gridCol w="907344"/>
                <a:gridCol w="907344"/>
                <a:gridCol w="907344"/>
                <a:gridCol w="907344"/>
                <a:gridCol w="907344"/>
                <a:gridCol w="907344"/>
              </a:tblGrid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90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10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 페이지 크기를 지정하여 리스트를 확인 할 수 있음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5/10/15/30/50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94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T-0010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90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페이지 이동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77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페이지 숫자 표시를 통해 숫자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HY강M"/>
                        </a:rPr>
                        <a:t>클릭시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 해당 페이지 이동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뒤로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앞으로 버튼으로 페이지 이동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05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980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10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명으로 검색 가능 하도록 하단에 검색창 구현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037443" y="1264032"/>
          <a:ext cx="8195130" cy="5136766"/>
        </p:xfrm>
        <a:graphic>
          <a:graphicData uri="http://schemas.openxmlformats.org/drawingml/2006/table">
            <a:tbl>
              <a:tblPr/>
              <a:tblGrid>
                <a:gridCol w="910570"/>
                <a:gridCol w="910570"/>
                <a:gridCol w="910570"/>
                <a:gridCol w="910570"/>
                <a:gridCol w="910570"/>
                <a:gridCol w="910570"/>
                <a:gridCol w="910570"/>
                <a:gridCol w="910570"/>
                <a:gridCol w="910570"/>
              </a:tblGrid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T-0012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이선향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20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상태가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통제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시 확인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9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통제 요청한 업무에 대해서는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 완료된 업무 확인 후 다음 단계나 이전 단계로 수정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64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리스트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9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전체 이슈 리스트로 이슈코드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작성자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중요도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이슈발생일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조치자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이슈처리현황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더보기 나열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화면 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645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786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이슈 상세 화면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979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이슈명 클릭 시 내용 확인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상세 확인 클릭 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해결정보공유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버튼 클릭으로 답글 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조치자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38022"/>
              </p:ext>
            </p:extLst>
          </p:nvPr>
        </p:nvGraphicFramePr>
        <p:xfrm>
          <a:off x="2051958" y="1270560"/>
          <a:ext cx="8224155" cy="5173782"/>
        </p:xfrm>
        <a:graphic>
          <a:graphicData uri="http://schemas.openxmlformats.org/drawingml/2006/table">
            <a:tbl>
              <a:tblPr/>
              <a:tblGrid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</a:tblGrid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이슈 해결 정보 공유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5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발생된 이슈의 답글로 해결 방안을 제안해줌 작성하기 버튼으로 글 등록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10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내용 더보기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더보기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&gt;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상세보기 버튼 클릭하여 이슈 수정 및 삭제 할 수있음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작성자만 가능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해결 완료 버튼 클릭 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이슈해결중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에서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이슈해결완료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로 변경됨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106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110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총 이슈 건수 표시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5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하단에 총 이슈 건수 표시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080981" y="1294826"/>
          <a:ext cx="8209647" cy="5178544"/>
        </p:xfrm>
        <a:graphic>
          <a:graphicData uri="http://schemas.openxmlformats.org/drawingml/2006/table">
            <a:tbl>
              <a:tblPr/>
              <a:tblGrid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</a:tblGrid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크기 지정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1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  페이지 크기를 지정하여 리스트를 확인 할 수 있음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5/10/15/30/50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622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이동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132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페이지 숫자 표시를 통해 숫자 클릭시 해당 페이지 이동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뒤로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앞으로 버튼으로 페이지 이동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693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I-0008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3006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검색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[admin][PM][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1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제목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작성자로 검색 가능 하도록 하단에 검색창 구현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98316"/>
              </p:ext>
            </p:extLst>
          </p:nvPr>
        </p:nvGraphicFramePr>
        <p:xfrm>
          <a:off x="2066473" y="1302446"/>
          <a:ext cx="8224155" cy="5388639"/>
        </p:xfrm>
        <a:graphic>
          <a:graphicData uri="http://schemas.openxmlformats.org/drawingml/2006/table">
            <a:tbl>
              <a:tblPr/>
              <a:tblGrid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  <a:gridCol w="913795"/>
              </a:tblGrid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Y-0001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80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933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현황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삭제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수정 요청된 업무 리스트와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~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통제 인 업무 리스트가 나열되어 확인 가능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2.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현황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3.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현황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4.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현황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01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Y-0002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30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[admin]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048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된 업무 또는 프로젝트 확인 후 상태를 변경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41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Y-0003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70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33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295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1.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현황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프로세스가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~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통제 인 업무 리스트가 나열되어 확인 가능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2.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프로젝트 현황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3.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업무 현황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4.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이슈 현황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05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요구사항 명세서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14672"/>
              </p:ext>
            </p:extLst>
          </p:nvPr>
        </p:nvGraphicFramePr>
        <p:xfrm>
          <a:off x="2066466" y="1299955"/>
          <a:ext cx="8209647" cy="5202444"/>
        </p:xfrm>
        <a:graphic>
          <a:graphicData uri="http://schemas.openxmlformats.org/drawingml/2006/table">
            <a:tbl>
              <a:tblPr/>
              <a:tblGrid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  <a:gridCol w="912183"/>
              </a:tblGrid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Y-0004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30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[PM]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73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승인 요청 된 업무 확인 후 상태를 변경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47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내작업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Y-0005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60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i="0" u="none" strike="noStrike" dirty="0" err="1">
                          <a:solidFill>
                            <a:srgbClr val="C00000"/>
                          </a:solidFill>
                          <a:latin typeface="HY강M"/>
                        </a:rPr>
                        <a:t>내작업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[</a:t>
                      </a:r>
                      <a:r>
                        <a:rPr lang="ko-KR" altLang="en-US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담당자</a:t>
                      </a:r>
                      <a:r>
                        <a:rPr lang="en-US" altLang="ko-KR" sz="1400" b="1" i="0" u="none" strike="noStrike" dirty="0">
                          <a:solidFill>
                            <a:srgbClr val="C00000"/>
                          </a:solidFill>
                          <a:latin typeface="HY강M"/>
                        </a:rPr>
                        <a:t>]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89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1.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내 프로젝트 현황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2.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내 업무 현황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승인요청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3.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내 이슈 현황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승인요청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)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47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업무 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채팅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C-0001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유민환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진행률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HY강M"/>
                        </a:rPr>
                        <a:t>90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HY강M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8114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담당자와 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담당자와 관리자의 의견 공유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0338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요구사항 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상세 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채팅기능 구현을 통해 담당자와 담당자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M"/>
                        </a:rPr>
                        <a:t>담당자와 관리자의 의사소통 위한 기능을 구현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중요도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HY강B"/>
                        </a:rPr>
                        <a:t>난이도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HY강B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7289800" y="2228851"/>
            <a:ext cx="49022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06 </a:t>
            </a:r>
            <a:r>
              <a:rPr lang="en-US" altLang="ko-KR" sz="5400" b="1" i="1" kern="0" dirty="0" smtClean="0">
                <a:solidFill>
                  <a:schemeClr val="bg1"/>
                </a:solidFill>
              </a:rPr>
              <a:t>ERD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06 </a:t>
            </a:r>
            <a:r>
              <a:rPr lang="en-US" altLang="ko-KR" sz="3600" b="1" i="1" kern="0" dirty="0" smtClean="0">
                <a:solidFill>
                  <a:schemeClr val="bg1"/>
                </a:solidFill>
              </a:rPr>
              <a:t>ERD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725" y="1069739"/>
            <a:ext cx="104965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02 </a:t>
            </a:r>
            <a:r>
              <a:rPr lang="ko-KR" altLang="en-US" sz="3600" b="1" i="1" kern="0" dirty="0" smtClean="0">
                <a:solidFill>
                  <a:schemeClr val="bg1"/>
                </a:solidFill>
              </a:rPr>
              <a:t>개요 </a:t>
            </a:r>
            <a:r>
              <a:rPr lang="en-US" altLang="ko-KR" sz="28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i="1" kern="0" dirty="0" smtClean="0">
                <a:solidFill>
                  <a:schemeClr val="bg1"/>
                </a:solidFill>
              </a:rPr>
              <a:t>핵심 기술</a:t>
            </a:r>
            <a:r>
              <a:rPr lang="en-US" altLang="ko-KR" sz="28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28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345996" y="889056"/>
            <a:ext cx="5500008" cy="607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직사각형 45"/>
          <p:cNvSpPr/>
          <p:nvPr/>
        </p:nvSpPr>
        <p:spPr>
          <a:xfrm>
            <a:off x="5408257" y="3393667"/>
            <a:ext cx="14556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Spring</a:t>
            </a: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MVC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684125" y="1624539"/>
            <a:ext cx="9989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Gantt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194833" y="3662345"/>
            <a:ext cx="1471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723960" y="3544779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 smtClean="0"/>
              <a:t>다국어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처리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623302" y="558258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 smtClean="0"/>
              <a:t>채팅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624068" y="5438893"/>
            <a:ext cx="10967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e-mail</a:t>
            </a: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전송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96297" y="1747151"/>
            <a:ext cx="819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/>
              <a:t>Ajax</a:t>
            </a:r>
            <a:endParaRPr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06 </a:t>
            </a:r>
            <a:r>
              <a:rPr lang="en-US" altLang="ko-KR" sz="3600" b="1" i="1" kern="0" dirty="0" smtClean="0">
                <a:solidFill>
                  <a:schemeClr val="bg1"/>
                </a:solidFill>
              </a:rPr>
              <a:t>ERD(Gantt Chart)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813" y="1282700"/>
            <a:ext cx="1085795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5588000" y="2228851"/>
            <a:ext cx="66040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화면 설계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로그인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아이디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패스워드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비밀번호 찾기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로그인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352800" y="32766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1" name="타원 10"/>
          <p:cNvSpPr/>
          <p:nvPr/>
        </p:nvSpPr>
        <p:spPr>
          <a:xfrm>
            <a:off x="3352800" y="47148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2" name="타원 11"/>
          <p:cNvSpPr/>
          <p:nvPr/>
        </p:nvSpPr>
        <p:spPr>
          <a:xfrm>
            <a:off x="3352800" y="4400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메인 화면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관리자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메뉴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Gantt chart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진행중인 업무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작업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완료율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로그인 정보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회원 사진 및 아이디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로그인 정보 상세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이메일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 주소 확인과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회원 정보 수정 및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로그아웃 기능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102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181927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1819275" y="36576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1819275" y="49625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5</a:t>
            </a:r>
            <a:endParaRPr lang="ko-KR" altLang="en-US" sz="1600" b="1" dirty="0"/>
          </a:p>
        </p:txBody>
      </p:sp>
      <p:sp>
        <p:nvSpPr>
          <p:cNvPr id="17" name="타원 16"/>
          <p:cNvSpPr/>
          <p:nvPr/>
        </p:nvSpPr>
        <p:spPr>
          <a:xfrm>
            <a:off x="5010150" y="36576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267450" y="11525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6</a:t>
            </a:r>
            <a:endParaRPr lang="ko-KR" altLang="en-US" sz="16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038850" y="1647825"/>
            <a:ext cx="2309812" cy="1933575"/>
            <a:chOff x="6038850" y="1647825"/>
            <a:chExt cx="2309812" cy="193357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188351" y="1728789"/>
              <a:ext cx="2160311" cy="1852611"/>
            </a:xfrm>
            <a:prstGeom prst="rect">
              <a:avLst/>
            </a:prstGeom>
            <a:noFill/>
            <a:ln w="25400">
              <a:solidFill>
                <a:srgbClr val="4B7FFF"/>
              </a:solidFill>
              <a:miter lim="800000"/>
              <a:headEnd/>
              <a:tailEnd/>
            </a:ln>
            <a:effectLst/>
          </p:spPr>
        </p:pic>
        <p:sp>
          <p:nvSpPr>
            <p:cNvPr id="21" name="타원 20"/>
            <p:cNvSpPr/>
            <p:nvPr/>
          </p:nvSpPr>
          <p:spPr>
            <a:xfrm>
              <a:off x="6038850" y="164782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7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메인 화면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담당자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메뉴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Gantt chart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 업무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작업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완료율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로그인 정보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회원 사진 및 아이디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102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181927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1819275" y="36576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1819275" y="49625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5</a:t>
            </a:r>
            <a:endParaRPr lang="ko-KR" altLang="en-US" sz="1600" b="1" dirty="0"/>
          </a:p>
        </p:txBody>
      </p:sp>
      <p:sp>
        <p:nvSpPr>
          <p:cNvPr id="17" name="타원 16"/>
          <p:cNvSpPr/>
          <p:nvPr/>
        </p:nvSpPr>
        <p:spPr>
          <a:xfrm>
            <a:off x="5010150" y="36576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267450" y="11525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6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메인 화면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고객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메뉴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Gantt chart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요청 업무 리스트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작업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완료율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로그인 정보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102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1819275" y="1790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1819275" y="45243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7" name="타원 16"/>
          <p:cNvSpPr/>
          <p:nvPr/>
        </p:nvSpPr>
        <p:spPr>
          <a:xfrm>
            <a:off x="5010150" y="45243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267450" y="11525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5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프로젝트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프로젝트 추가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정렬 방식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 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우선순위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상태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프로젝트 목록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 목록 클릭 시 해당 프로젝트의 업무 리스트로 이동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등록 건수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페이지 크기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5 / 7 / 10 / 30 / 50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페이지 넘김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처리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검색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프로젝트명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19275" y="2495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5" name="타원 14"/>
          <p:cNvSpPr/>
          <p:nvPr/>
        </p:nvSpPr>
        <p:spPr>
          <a:xfrm>
            <a:off x="1819275" y="5543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sp>
        <p:nvSpPr>
          <p:cNvPr id="17" name="타원 16"/>
          <p:cNvSpPr/>
          <p:nvPr/>
        </p:nvSpPr>
        <p:spPr>
          <a:xfrm>
            <a:off x="4038600" y="5981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6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23887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735330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21" name="타원 20"/>
          <p:cNvSpPr/>
          <p:nvPr/>
        </p:nvSpPr>
        <p:spPr>
          <a:xfrm>
            <a:off x="6838950" y="5543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5</a:t>
            </a:r>
            <a:endParaRPr lang="ko-KR" altLang="en-US" sz="1600" b="1" dirty="0"/>
          </a:p>
        </p:txBody>
      </p:sp>
      <p:sp>
        <p:nvSpPr>
          <p:cNvPr id="22" name="타원 21"/>
          <p:cNvSpPr/>
          <p:nvPr/>
        </p:nvSpPr>
        <p:spPr>
          <a:xfrm>
            <a:off x="5880100" y="5981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7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프로젝트 추가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프로젝트 추가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프로젝트 내용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등록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닫기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ko-KR" altLang="en-US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23887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764274" y="1240641"/>
            <a:ext cx="7590067" cy="5191200"/>
            <a:chOff x="764274" y="1240641"/>
            <a:chExt cx="7590067" cy="51912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4274" y="1240641"/>
              <a:ext cx="7590067" cy="519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타원 17"/>
            <p:cNvSpPr/>
            <p:nvPr/>
          </p:nvSpPr>
          <p:spPr>
            <a:xfrm>
              <a:off x="2946400" y="335597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2</a:t>
              </a:r>
              <a:endParaRPr lang="ko-KR" altLang="en-US" sz="1600" b="1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826000" y="406717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3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업무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업무 추가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정렬 방식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프로세스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 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우선순위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업무 목록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프로세스 순으로 정렬되며 같은 프로세스는 우선 순위 기준으로 오름차순 정렬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 목록 클릭 시 상세 오픈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검색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업무명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담당자명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19275" y="2495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38175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735330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22" name="타원 21"/>
          <p:cNvSpPr/>
          <p:nvPr/>
        </p:nvSpPr>
        <p:spPr>
          <a:xfrm>
            <a:off x="5927725" y="5981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914525" y="3048000"/>
            <a:ext cx="9572625" cy="1257300"/>
            <a:chOff x="1914525" y="3048000"/>
            <a:chExt cx="9572625" cy="1257300"/>
          </a:xfrm>
        </p:grpSpPr>
        <p:sp>
          <p:nvSpPr>
            <p:cNvPr id="18" name="직사각형 17"/>
            <p:cNvSpPr/>
            <p:nvPr/>
          </p:nvSpPr>
          <p:spPr>
            <a:xfrm>
              <a:off x="1914525" y="3086100"/>
              <a:ext cx="1362075" cy="6858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562975" y="3048000"/>
              <a:ext cx="2924175" cy="12573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업무 추가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업무 추가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업무 내용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등록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닫기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38175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grpSp>
        <p:nvGrpSpPr>
          <p:cNvPr id="23" name="그룹 22"/>
          <p:cNvGrpSpPr/>
          <p:nvPr/>
        </p:nvGrpSpPr>
        <p:grpSpPr>
          <a:xfrm>
            <a:off x="764274" y="1240641"/>
            <a:ext cx="7590067" cy="5191200"/>
            <a:chOff x="764274" y="1240641"/>
            <a:chExt cx="7590067" cy="51912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4274" y="1240641"/>
              <a:ext cx="7590067" cy="519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타원 16"/>
            <p:cNvSpPr/>
            <p:nvPr/>
          </p:nvSpPr>
          <p:spPr>
            <a:xfrm>
              <a:off x="2209800" y="298132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2</a:t>
              </a:r>
              <a:endParaRPr lang="ko-KR" altLang="en-US" sz="1600" b="1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5476875" y="4400550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3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1]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Spring MVC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665" y="1717678"/>
            <a:ext cx="10626966" cy="50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직사각형 41"/>
          <p:cNvSpPr/>
          <p:nvPr/>
        </p:nvSpPr>
        <p:spPr>
          <a:xfrm>
            <a:off x="670560" y="1007905"/>
            <a:ext cx="106418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Model, View, Controller</a:t>
            </a:r>
            <a:r>
              <a:rPr lang="ko-KR" altLang="en-US" dirty="0" smtClean="0"/>
              <a:t>의 약자로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어플리케이션을 세가지 역할로 구분한 개발 방법을 의미한다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분리된 비즈니스 </a:t>
            </a:r>
            <a:r>
              <a:rPr lang="ko-KR" altLang="en-US" dirty="0" err="1" smtClean="0"/>
              <a:t>로직과</a:t>
            </a:r>
            <a:r>
              <a:rPr lang="ko-KR" altLang="en-US" dirty="0" smtClean="0"/>
              <a:t> 인터페이스가 서로 영향을 주지 않기에 개발이 수월한 장점이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업무 상세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수정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삭제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467350" y="4400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이슈현황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(PM/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담당자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추가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정렬 방식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 /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</a:rPr>
              <a:t>이슈명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중요도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목록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처리 현황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해결 중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해결 완료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검색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제목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19275" y="2495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35317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735330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18" name="타원 17"/>
          <p:cNvSpPr/>
          <p:nvPr/>
        </p:nvSpPr>
        <p:spPr>
          <a:xfrm>
            <a:off x="6791325" y="2495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sp>
        <p:nvSpPr>
          <p:cNvPr id="22" name="타원 21"/>
          <p:cNvSpPr/>
          <p:nvPr/>
        </p:nvSpPr>
        <p:spPr>
          <a:xfrm>
            <a:off x="6019800" y="59817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5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이슈현황 작성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(PM/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담당자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추가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이슈 현황 작성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작성하기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35317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764274" y="1240641"/>
            <a:ext cx="7590067" cy="5191200"/>
            <a:chOff x="764274" y="1240641"/>
            <a:chExt cx="7590067" cy="51912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4274" y="1240641"/>
              <a:ext cx="7590067" cy="519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타원 19"/>
            <p:cNvSpPr/>
            <p:nvPr/>
          </p:nvSpPr>
          <p:spPr>
            <a:xfrm>
              <a:off x="2276475" y="246697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2</a:t>
              </a:r>
              <a:endParaRPr lang="ko-KR" altLang="en-US" sz="1600" b="1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6638925" y="490537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3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이슈현황 상세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(PM/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담당자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수정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삭제 버튼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62600" y="491490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채팅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채팅 창 만들기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내용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보내기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807075" y="17081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3" name="타원 12"/>
          <p:cNvSpPr/>
          <p:nvPr/>
        </p:nvSpPr>
        <p:spPr>
          <a:xfrm>
            <a:off x="2911475" y="5416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5997575" y="5416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사용자 관리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고객 선택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사용자 추가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사용자 목록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클릭 시 상세 페이지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검색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담당자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19275" y="2495550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3143250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713422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22" name="타원 21"/>
          <p:cNvSpPr/>
          <p:nvPr/>
        </p:nvSpPr>
        <p:spPr>
          <a:xfrm>
            <a:off x="5972175" y="580072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사용자 등록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사용자 추가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사용자 내용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등록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닫기 버튼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134225" y="17430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64274" y="1240641"/>
            <a:ext cx="7590067" cy="5191200"/>
            <a:chOff x="764274" y="1240641"/>
            <a:chExt cx="7590067" cy="51912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4274" y="1240641"/>
              <a:ext cx="7590067" cy="519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타원 16"/>
            <p:cNvSpPr/>
            <p:nvPr/>
          </p:nvSpPr>
          <p:spPr>
            <a:xfrm>
              <a:off x="2222500" y="2981325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2</a:t>
              </a:r>
              <a:endParaRPr lang="ko-KR" altLang="en-US" sz="1600" b="1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5489575" y="4400550"/>
              <a:ext cx="257175" cy="25717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3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사용자 상세 및 수정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(PM)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상세 내용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수정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삭제 버튼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193925" y="29622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5495925" y="47402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274" y="1240641"/>
            <a:ext cx="7590067" cy="51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rgbClr val="4B7FFF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07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화면설계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8572500" y="1240641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회원 정보 수정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고객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698479"/>
            <a:ext cx="2910840" cy="4740896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수정된 정보 입력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</a:rPr>
              <a:t>수정  버튼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64274" y="1240641"/>
            <a:ext cx="7588800" cy="5191200"/>
          </a:xfrm>
          <a:prstGeom prst="rect">
            <a:avLst/>
          </a:prstGeom>
          <a:noFill/>
          <a:ln w="19050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97225" y="26193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4" name="타원 13"/>
          <p:cNvSpPr/>
          <p:nvPr/>
        </p:nvSpPr>
        <p:spPr>
          <a:xfrm>
            <a:off x="5953125" y="4181475"/>
            <a:ext cx="257175" cy="2571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3275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5588000" y="2228851"/>
            <a:ext cx="6604000" cy="2447924"/>
          </a:xfrm>
          <a:prstGeom prst="rect">
            <a:avLst/>
          </a:prstGeom>
          <a:solidFill>
            <a:srgbClr val="4B7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 anchorCtr="0"/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0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5400" b="1" i="1" kern="0" dirty="0" smtClean="0">
                <a:solidFill>
                  <a:schemeClr val="bg1"/>
                </a:solidFill>
              </a:rPr>
              <a:t>화면 구현</a:t>
            </a:r>
            <a:endParaRPr lang="ko-KR" altLang="en-US" sz="8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2800" b="1" kern="0" dirty="0" smtClean="0">
                <a:solidFill>
                  <a:schemeClr val="bg1"/>
                </a:solidFill>
              </a:rPr>
              <a:t>핵심 기술 </a:t>
            </a:r>
            <a:r>
              <a:rPr lang="en-US" altLang="ko-KR" sz="2800" b="1" kern="0" dirty="0" smtClean="0">
                <a:solidFill>
                  <a:schemeClr val="bg1"/>
                </a:solidFill>
              </a:rPr>
              <a:t>1] 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Spring MVC</a:t>
            </a:r>
            <a:endParaRPr lang="ko-KR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026" name="AutoShape 2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8" name="AutoShape 4" descr="windows 10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AutoShape 11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7" name="AutoShape 13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9" name="AutoShape 15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1" name="AutoShape 17" descr="illustrator cs5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4" name="AutoShape 20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6" name="AutoShape 22" descr="tomcat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49" name="AutoShape 25" descr="oracle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2" name="AutoShape 28" descr="java logo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675" y="1060813"/>
            <a:ext cx="110426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4" name="그룹 43"/>
          <p:cNvGrpSpPr/>
          <p:nvPr/>
        </p:nvGrpSpPr>
        <p:grpSpPr>
          <a:xfrm>
            <a:off x="548640" y="1058092"/>
            <a:ext cx="5943600" cy="2403565"/>
            <a:chOff x="548640" y="1058092"/>
            <a:chExt cx="5943600" cy="2403565"/>
          </a:xfrm>
        </p:grpSpPr>
        <p:grpSp>
          <p:nvGrpSpPr>
            <p:cNvPr id="25" name="그룹 24"/>
            <p:cNvGrpSpPr/>
            <p:nvPr/>
          </p:nvGrpSpPr>
          <p:grpSpPr>
            <a:xfrm>
              <a:off x="548640" y="1058092"/>
              <a:ext cx="5943600" cy="2403565"/>
              <a:chOff x="548640" y="1058092"/>
              <a:chExt cx="5943600" cy="2403565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48640" y="1058092"/>
                <a:ext cx="5943600" cy="2403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87829" y="1462360"/>
                <a:ext cx="5791200" cy="1895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613954" y="1162595"/>
                <a:ext cx="3291840" cy="3265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kern="0" dirty="0" smtClean="0">
                    <a:solidFill>
                      <a:srgbClr val="4B7FFF"/>
                    </a:solidFill>
                  </a:rPr>
                  <a:t>dispatcher-servlet.xml </a:t>
                </a:r>
                <a:r>
                  <a:rPr lang="ko-KR" altLang="en-US" b="1" kern="0" dirty="0" smtClean="0">
                    <a:solidFill>
                      <a:srgbClr val="4B7FFF"/>
                    </a:solidFill>
                  </a:rPr>
                  <a:t>작성</a:t>
                </a:r>
                <a:endParaRPr lang="ko-KR" altLang="en-US" dirty="0">
                  <a:solidFill>
                    <a:srgbClr val="4B7FFF"/>
                  </a:solidFill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627017" y="1123405"/>
              <a:ext cx="3148149" cy="3396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267096" y="2259874"/>
            <a:ext cx="10363200" cy="2325189"/>
            <a:chOff x="1267096" y="2259874"/>
            <a:chExt cx="10363200" cy="2325189"/>
          </a:xfrm>
        </p:grpSpPr>
        <p:sp>
          <p:nvSpPr>
            <p:cNvPr id="37" name="직사각형 36"/>
            <p:cNvSpPr/>
            <p:nvPr/>
          </p:nvSpPr>
          <p:spPr>
            <a:xfrm>
              <a:off x="1267096" y="2259874"/>
              <a:ext cx="8085909" cy="2325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34296" y="330177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해당 파일의 내용을 </a:t>
              </a:r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key=value</a:t>
              </a:r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</a:t>
              </a:r>
              <a:endPara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가져올 수 있도록 설정</a:t>
              </a:r>
              <a:endPara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38275" y="3008267"/>
              <a:ext cx="3829050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오른쪽 대괄호 34"/>
            <p:cNvSpPr/>
            <p:nvPr/>
          </p:nvSpPr>
          <p:spPr>
            <a:xfrm>
              <a:off x="4572000" y="2991394"/>
              <a:ext cx="836023" cy="1254035"/>
            </a:xfrm>
            <a:prstGeom prst="righ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517178" y="2565066"/>
              <a:ext cx="2020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 smtClean="0">
                  <a:solidFill>
                    <a:srgbClr val="4B7FFF"/>
                  </a:solidFill>
                </a:rPr>
                <a:t>setting_info</a:t>
              </a:r>
              <a:r>
                <a:rPr lang="en-US" altLang="ko-KR" b="1" dirty="0" smtClean="0">
                  <a:solidFill>
                    <a:srgbClr val="4B7FFF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4B7FFF"/>
                  </a:solidFill>
                </a:rPr>
                <a:t>설정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458687" y="2555965"/>
              <a:ext cx="2042160" cy="3396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451464" y="1018903"/>
            <a:ext cx="7659190" cy="5812971"/>
            <a:chOff x="2451464" y="1018903"/>
            <a:chExt cx="7659190" cy="5812971"/>
          </a:xfrm>
        </p:grpSpPr>
        <p:sp>
          <p:nvSpPr>
            <p:cNvPr id="43" name="직사각형 42"/>
            <p:cNvSpPr/>
            <p:nvPr/>
          </p:nvSpPr>
          <p:spPr>
            <a:xfrm>
              <a:off x="2451464" y="1018903"/>
              <a:ext cx="7659190" cy="5812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82074" y="1548721"/>
              <a:ext cx="7058188" cy="5113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9" name="그룹 48"/>
            <p:cNvGrpSpPr/>
            <p:nvPr/>
          </p:nvGrpSpPr>
          <p:grpSpPr>
            <a:xfrm>
              <a:off x="2760620" y="1075509"/>
              <a:ext cx="1211716" cy="382786"/>
              <a:chOff x="2669179" y="1101634"/>
              <a:chExt cx="1211716" cy="382786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691146" y="1115088"/>
                <a:ext cx="11897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4B7FFF"/>
                    </a:solidFill>
                  </a:rPr>
                  <a:t>화면 구현</a:t>
                </a:r>
                <a:endParaRPr lang="ko-KR" altLang="en-US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669179" y="1101634"/>
                <a:ext cx="1184364" cy="3396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1084216" y="973906"/>
            <a:ext cx="11808824" cy="5738948"/>
            <a:chOff x="1084216" y="973906"/>
            <a:chExt cx="11808824" cy="5738948"/>
          </a:xfrm>
        </p:grpSpPr>
        <p:grpSp>
          <p:nvGrpSpPr>
            <p:cNvPr id="81" name="그룹 80"/>
            <p:cNvGrpSpPr/>
            <p:nvPr/>
          </p:nvGrpSpPr>
          <p:grpSpPr>
            <a:xfrm>
              <a:off x="1084216" y="973906"/>
              <a:ext cx="10411098" cy="5738948"/>
              <a:chOff x="1084216" y="973906"/>
              <a:chExt cx="10411098" cy="5738948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084216" y="1161140"/>
                <a:ext cx="10411098" cy="5551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1184364" y="973906"/>
                <a:ext cx="8312333" cy="5551488"/>
                <a:chOff x="1184364" y="973906"/>
                <a:chExt cx="8312333" cy="5551488"/>
              </a:xfrm>
            </p:grpSpPr>
            <p:pic>
              <p:nvPicPr>
                <p:cNvPr id="56" name="Picture 6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1269274" y="1010419"/>
                  <a:ext cx="7239000" cy="5514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68" name="직사각형 67"/>
                <p:cNvSpPr/>
                <p:nvPr/>
              </p:nvSpPr>
              <p:spPr>
                <a:xfrm>
                  <a:off x="1184364" y="973906"/>
                  <a:ext cx="8312333" cy="7097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1485009" y="1266036"/>
                  <a:ext cx="12831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 smtClean="0">
                      <a:solidFill>
                        <a:srgbClr val="4B7FFF"/>
                      </a:solidFill>
                    </a:rPr>
                    <a:t>Controller</a:t>
                  </a:r>
                  <a:endParaRPr lang="ko-KR" altLang="en-US" dirty="0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1463041" y="1252582"/>
                  <a:ext cx="1449975" cy="33963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8" name="그룹 77"/>
            <p:cNvGrpSpPr/>
            <p:nvPr/>
          </p:nvGrpSpPr>
          <p:grpSpPr>
            <a:xfrm>
              <a:off x="1497874" y="5063306"/>
              <a:ext cx="11395166" cy="457200"/>
              <a:chOff x="1497874" y="5063306"/>
              <a:chExt cx="11395166" cy="457200"/>
            </a:xfrm>
          </p:grpSpPr>
          <p:grpSp>
            <p:nvGrpSpPr>
              <p:cNvPr id="57" name="그룹 21"/>
              <p:cNvGrpSpPr/>
              <p:nvPr/>
            </p:nvGrpSpPr>
            <p:grpSpPr>
              <a:xfrm>
                <a:off x="1497874" y="5063306"/>
                <a:ext cx="4025900" cy="457200"/>
                <a:chOff x="749300" y="4851400"/>
                <a:chExt cx="4025900" cy="457200"/>
              </a:xfrm>
            </p:grpSpPr>
            <p:sp>
              <p:nvSpPr>
                <p:cNvPr id="58" name="직사각형 57"/>
                <p:cNvSpPr/>
                <p:nvPr/>
              </p:nvSpPr>
              <p:spPr>
                <a:xfrm>
                  <a:off x="1066800" y="5105400"/>
                  <a:ext cx="3708400" cy="203200"/>
                </a:xfrm>
                <a:prstGeom prst="rect">
                  <a:avLst/>
                </a:prstGeom>
                <a:noFill/>
                <a:ln w="349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749300" y="4851400"/>
                  <a:ext cx="368300" cy="3683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/>
                    <a:t>1</a:t>
                  </a:r>
                  <a:endParaRPr lang="ko-KR" altLang="en-US" b="1" dirty="0"/>
                </a:p>
              </p:txBody>
            </p:sp>
          </p:grpSp>
          <p:sp>
            <p:nvSpPr>
              <p:cNvPr id="71" name="직사각형 70"/>
              <p:cNvSpPr/>
              <p:nvPr/>
            </p:nvSpPr>
            <p:spPr>
              <a:xfrm>
                <a:off x="5595257" y="5063813"/>
                <a:ext cx="729778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/>
                <a:r>
                  <a:rPr lang="en-US" altLang="ko-KR" sz="1600" b="1" dirty="0" smtClean="0">
                    <a:solidFill>
                      <a:srgbClr val="FF0000"/>
                    </a:solidFill>
                    <a:latin typeface="+mn-ea"/>
                  </a:rPr>
                  <a:t>@</a:t>
                </a:r>
                <a:r>
                  <a:rPr lang="en-US" altLang="ko-KR" sz="1600" b="1" dirty="0" err="1" smtClean="0">
                    <a:solidFill>
                      <a:srgbClr val="FF0000"/>
                    </a:solidFill>
                    <a:latin typeface="+mn-ea"/>
                  </a:rPr>
                  <a:t>RequestMapping</a:t>
                </a:r>
                <a:r>
                  <a:rPr lang="ko-KR" altLang="en-US" sz="1600" b="1" dirty="0" smtClean="0">
                    <a:solidFill>
                      <a:srgbClr val="FF0000"/>
                    </a:solidFill>
                    <a:latin typeface="+mn-ea"/>
                  </a:rPr>
                  <a:t>을 통하여 요청 처리할 </a:t>
                </a:r>
                <a:r>
                  <a:rPr lang="en-US" altLang="ko-KR" sz="1600" b="1" dirty="0" smtClean="0">
                    <a:solidFill>
                      <a:srgbClr val="FF0000"/>
                    </a:solidFill>
                    <a:latin typeface="+mn-ea"/>
                  </a:rPr>
                  <a:t>Method</a:t>
                </a:r>
                <a:r>
                  <a:rPr lang="ko-KR" altLang="en-US" sz="1600" b="1" dirty="0" smtClean="0">
                    <a:solidFill>
                      <a:srgbClr val="FF0000"/>
                    </a:solidFill>
                    <a:latin typeface="+mn-ea"/>
                  </a:rPr>
                  <a:t>로 전달</a:t>
                </a:r>
                <a:endParaRPr lang="en-US" altLang="ko-KR" sz="1600" b="1" dirty="0" smtClean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79" name="그룹 78"/>
          <p:cNvGrpSpPr/>
          <p:nvPr/>
        </p:nvGrpSpPr>
        <p:grpSpPr>
          <a:xfrm>
            <a:off x="1497874" y="4502110"/>
            <a:ext cx="8273141" cy="675496"/>
            <a:chOff x="1497874" y="4502110"/>
            <a:chExt cx="8273141" cy="675496"/>
          </a:xfrm>
        </p:grpSpPr>
        <p:grpSp>
          <p:nvGrpSpPr>
            <p:cNvPr id="60" name="그룹 24"/>
            <p:cNvGrpSpPr/>
            <p:nvPr/>
          </p:nvGrpSpPr>
          <p:grpSpPr>
            <a:xfrm>
              <a:off x="1497874" y="4720406"/>
              <a:ext cx="3109913" cy="457200"/>
              <a:chOff x="749300" y="4851400"/>
              <a:chExt cx="3109913" cy="457200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1066800" y="5105400"/>
                <a:ext cx="2792413" cy="203200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749300" y="4851400"/>
                <a:ext cx="368300" cy="368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2</a:t>
                </a:r>
                <a:endParaRPr lang="ko-KR" altLang="en-US" b="1" dirty="0"/>
              </a:p>
            </p:txBody>
          </p:sp>
        </p:grpSp>
        <p:sp>
          <p:nvSpPr>
            <p:cNvPr id="72" name="직사각형 71"/>
            <p:cNvSpPr/>
            <p:nvPr/>
          </p:nvSpPr>
          <p:spPr>
            <a:xfrm>
              <a:off x="2747552" y="4502110"/>
              <a:ext cx="70234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해당 요청을 처리할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Service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를 받아 </a:t>
              </a:r>
              <a:r>
                <a:rPr lang="ko-KR" altLang="en-US" sz="1600" b="1" dirty="0" err="1" smtClean="0">
                  <a:solidFill>
                    <a:srgbClr val="FF0000"/>
                  </a:solidFill>
                  <a:latin typeface="+mn-ea"/>
                </a:rPr>
                <a:t>로직을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600" b="1" dirty="0" smtClean="0">
                  <a:solidFill>
                    <a:srgbClr val="FF0000"/>
                  </a:solidFill>
                  <a:latin typeface="+mn-ea"/>
                </a:rPr>
                <a:t>Service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+mn-ea"/>
                </a:rPr>
                <a:t>에게 위임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497874" y="5787206"/>
            <a:ext cx="6920458" cy="511305"/>
            <a:chOff x="1497874" y="5787206"/>
            <a:chExt cx="6920458" cy="511305"/>
          </a:xfrm>
        </p:grpSpPr>
        <p:grpSp>
          <p:nvGrpSpPr>
            <p:cNvPr id="63" name="그룹 24"/>
            <p:cNvGrpSpPr/>
            <p:nvPr/>
          </p:nvGrpSpPr>
          <p:grpSpPr>
            <a:xfrm>
              <a:off x="1497874" y="5787206"/>
              <a:ext cx="4524375" cy="457200"/>
              <a:chOff x="749300" y="4851400"/>
              <a:chExt cx="4524375" cy="457200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1066800" y="5105400"/>
                <a:ext cx="4206875" cy="203200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749300" y="4851400"/>
                <a:ext cx="368300" cy="3683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3</a:t>
                </a:r>
                <a:endParaRPr lang="ko-KR" altLang="en-US" b="1" dirty="0"/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6115907" y="5959957"/>
              <a:ext cx="23024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 err="1" smtClean="0">
                  <a:solidFill>
                    <a:srgbClr val="FF0000"/>
                  </a:solidFill>
                </a:rPr>
                <a:t>url</a:t>
              </a:r>
              <a:r>
                <a:rPr lang="ko-KR" altLang="en-US" sz="1600" b="1" dirty="0" smtClean="0">
                  <a:solidFill>
                    <a:srgbClr val="FF0000"/>
                  </a:solidFill>
                </a:rPr>
                <a:t>로 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view(</a:t>
              </a:r>
              <a:r>
                <a:rPr lang="en-US" altLang="ko-KR" sz="1600" b="1" dirty="0" err="1" smtClean="0">
                  <a:solidFill>
                    <a:srgbClr val="FF0000"/>
                  </a:solidFill>
                </a:rPr>
                <a:t>jsp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)</a:t>
              </a:r>
              <a:r>
                <a:rPr lang="ko-KR" altLang="en-US" sz="1600" b="1" dirty="0" smtClean="0">
                  <a:solidFill>
                    <a:srgbClr val="FF0000"/>
                  </a:solidFill>
                </a:rPr>
                <a:t>단 호출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  <a:latin typeface="+mj-lt"/>
              </a:rPr>
              <a:t>메인</a:t>
            </a:r>
            <a:r>
              <a:rPr lang="en-US" altLang="ko-KR" sz="3200" b="1" i="1" kern="0" dirty="0" smtClean="0">
                <a:solidFill>
                  <a:schemeClr val="bg1"/>
                </a:solidFill>
                <a:latin typeface="+mj-lt"/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175358"/>
            <a:ext cx="10753726" cy="537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43" y="1933574"/>
            <a:ext cx="399072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로그인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로그인 처리</a:t>
            </a:r>
            <a:endParaRPr lang="ko-KR" altLang="en-US" dirty="0"/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로그인시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session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처리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750" y="2362198"/>
            <a:ext cx="2933700" cy="3114675"/>
          </a:xfrm>
          <a:prstGeom prst="rect">
            <a:avLst/>
          </a:prstGeom>
          <a:noFill/>
          <a:ln w="412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" y="1009650"/>
            <a:ext cx="7724775" cy="3248025"/>
          </a:xfrm>
          <a:prstGeom prst="rect">
            <a:avLst/>
          </a:prstGeom>
          <a:noFill/>
          <a:ln w="101600">
            <a:solidFill>
              <a:srgbClr val="4B7FFF"/>
            </a:solidFill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95837" y="3429000"/>
            <a:ext cx="6753225" cy="3086100"/>
          </a:xfrm>
          <a:prstGeom prst="rect">
            <a:avLst/>
          </a:prstGeom>
          <a:noFill/>
          <a:ln w="101600">
            <a:solidFill>
              <a:srgbClr val="4B7FFF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85" y="1919087"/>
            <a:ext cx="7832415" cy="350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각 항목들을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form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으로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받아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서버단으로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값을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넘김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Service, Mapper, Controller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를 거쳐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Ajax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로 구동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이슈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이슈 작성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70" y="1159485"/>
            <a:ext cx="5762687" cy="525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5" y="1045268"/>
            <a:ext cx="7524750" cy="3400425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4" y="2539365"/>
            <a:ext cx="9791700" cy="40767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4" y="1159485"/>
            <a:ext cx="10058400" cy="1145986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65" y="1272540"/>
            <a:ext cx="5251919" cy="52578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이슈 작성 시 발생일의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형식 타입을 자동으로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변환해주기 위한 </a:t>
            </a:r>
            <a:r>
              <a:rPr lang="en-US" altLang="ko-KR" sz="1600" dirty="0" err="1" smtClean="0">
                <a:solidFill>
                  <a:schemeClr val="bg2">
                    <a:lumMod val="25000"/>
                  </a:schemeClr>
                </a:solidFill>
              </a:rPr>
              <a:t>InitBinder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처리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이슈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이슈 작성</a:t>
            </a:r>
            <a:endParaRPr lang="ko-KR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414" y="1473200"/>
            <a:ext cx="6691912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1498600" y="2451100"/>
            <a:ext cx="2171700" cy="5461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5363" y="2457450"/>
            <a:ext cx="10201275" cy="1943100"/>
          </a:xfrm>
          <a:prstGeom prst="rect">
            <a:avLst/>
          </a:prstGeom>
          <a:noFill/>
          <a:ln w="101600">
            <a:solidFill>
              <a:srgbClr val="4B7FFF"/>
            </a:solidFill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295400" y="2628900"/>
            <a:ext cx="1473200" cy="2667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01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데이터 총 건수를 구하기 위해 카운트 함수를 이용하여 결과 도출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페이징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처리를 위하여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현제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데이터 리스트의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크기를 지정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000375"/>
            <a:ext cx="7810500" cy="1702449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공통 </a:t>
            </a:r>
            <a:r>
              <a:rPr lang="ko-KR" altLang="en-US" sz="3200" b="1" i="1" kern="0" dirty="0" err="1" smtClean="0">
                <a:solidFill>
                  <a:schemeClr val="bg1"/>
                </a:solidFill>
              </a:rPr>
              <a:t>페이징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 처리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데이터 총 건수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페이징</a:t>
            </a:r>
            <a:r>
              <a:rPr lang="ko-KR" altLang="en-US" sz="1600" dirty="0" smtClean="0"/>
              <a:t> 처리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571500" y="3000375"/>
            <a:ext cx="1895475" cy="6477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158240"/>
            <a:ext cx="3333750" cy="33909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722408"/>
            <a:ext cx="3733800" cy="6096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991350" y="3071812"/>
            <a:ext cx="1581150" cy="57626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75164"/>
            <a:ext cx="8915400" cy="4048125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187065"/>
            <a:ext cx="8258175" cy="1609725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페이징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처리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000375"/>
            <a:ext cx="7810500" cy="1702449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>
                <a:solidFill>
                  <a:schemeClr val="bg1"/>
                </a:solidFill>
              </a:rPr>
              <a:t>공통 </a:t>
            </a:r>
            <a:r>
              <a:rPr lang="ko-KR" altLang="en-US" sz="3200" b="1" i="1" kern="0" dirty="0" err="1">
                <a:solidFill>
                  <a:schemeClr val="bg1"/>
                </a:solidFill>
              </a:rPr>
              <a:t>페이징</a:t>
            </a:r>
            <a:r>
              <a:rPr lang="ko-KR" altLang="en-US" sz="3200" b="1" i="1" kern="0" dirty="0">
                <a:solidFill>
                  <a:schemeClr val="bg1"/>
                </a:solidFill>
              </a:rPr>
              <a:t> 처리</a:t>
            </a:r>
            <a:r>
              <a:rPr lang="en-US" altLang="ko-KR" sz="3200" b="1" i="1" kern="0" dirty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데이터 총 건수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페이징</a:t>
            </a:r>
            <a:r>
              <a:rPr lang="ko-KR" altLang="en-US" sz="1600" dirty="0" smtClean="0"/>
              <a:t> 처리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343274" y="3581401"/>
            <a:ext cx="2333625" cy="64293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852770"/>
            <a:ext cx="7161027" cy="3528729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22408"/>
            <a:ext cx="10058400" cy="481163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3190874" y="2343150"/>
            <a:ext cx="1085851" cy="273984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38350" y="5743574"/>
            <a:ext cx="2895600" cy="542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81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파일 업로드를 위해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서비스단에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공통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메서드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구축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업로드 경로 설정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파일 업로드를 위한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SQL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구문 구현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파일 업로드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,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다운로드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파일 업로드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4" y="1085851"/>
            <a:ext cx="7631135" cy="56673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02084"/>
            <a:ext cx="10058400" cy="2025031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45" y="4083662"/>
            <a:ext cx="9258300" cy="102870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352550"/>
            <a:ext cx="9810750" cy="4705350"/>
          </a:xfrm>
          <a:prstGeom prst="rect">
            <a:avLst/>
          </a:prstGeom>
          <a:ln w="76200">
            <a:solidFill>
              <a:srgbClr val="4B7FFF"/>
            </a:solidFill>
          </a:ln>
        </p:spPr>
      </p:pic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컨트롤러에 업로드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다운로드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메서드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생성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</a:rPr>
              <a:t>화면단에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input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태그 삽입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파일 업로드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,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다운로드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파일 업로드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6" y="2119312"/>
            <a:ext cx="7872413" cy="15794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6" y="4191000"/>
            <a:ext cx="74580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 [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사용자관리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8572500" y="1158240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사용자관리</a:t>
            </a:r>
            <a:endParaRPr lang="ko-KR" altLang="en-US" dirty="0"/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8572500" y="1722408"/>
            <a:ext cx="2910840" cy="4655832"/>
          </a:xfrm>
          <a:prstGeom prst="rect">
            <a:avLst/>
          </a:prstGeom>
          <a:solidFill>
            <a:schemeClr val="bg1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</a:rPr>
              <a:t>ADMIN/PM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권한여부변경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t="5123" r="3105" b="3688"/>
          <a:stretch/>
        </p:blipFill>
        <p:spPr>
          <a:xfrm>
            <a:off x="504825" y="1158240"/>
            <a:ext cx="4867275" cy="53568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r="33505" b="1491"/>
          <a:stretch/>
        </p:blipFill>
        <p:spPr>
          <a:xfrm>
            <a:off x="5457825" y="1323975"/>
            <a:ext cx="2870617" cy="51625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44894" y="6210300"/>
            <a:ext cx="538714" cy="258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58944" y="2760821"/>
            <a:ext cx="722656" cy="2382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19084" y="1158240"/>
            <a:ext cx="8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View</a:t>
            </a:r>
            <a:endParaRPr lang="ko-KR" altLang="en-US" b="1" dirty="0"/>
          </a:p>
        </p:txBody>
      </p:sp>
      <p:grpSp>
        <p:nvGrpSpPr>
          <p:cNvPr id="7" name="그룹 33"/>
          <p:cNvGrpSpPr/>
          <p:nvPr/>
        </p:nvGrpSpPr>
        <p:grpSpPr>
          <a:xfrm>
            <a:off x="504826" y="1047750"/>
            <a:ext cx="7924799" cy="5629274"/>
            <a:chOff x="504826" y="1047750"/>
            <a:chExt cx="7924799" cy="5629274"/>
          </a:xfrm>
        </p:grpSpPr>
        <p:sp>
          <p:nvSpPr>
            <p:cNvPr id="18" name="직사각형 17"/>
            <p:cNvSpPr/>
            <p:nvPr/>
          </p:nvSpPr>
          <p:spPr>
            <a:xfrm>
              <a:off x="504826" y="1076325"/>
              <a:ext cx="7924799" cy="5599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225" y="3581234"/>
              <a:ext cx="3737263" cy="30957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48" y="1413141"/>
              <a:ext cx="3591452" cy="51009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960" y="1410042"/>
              <a:ext cx="2286709" cy="2008256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662388" y="1080621"/>
              <a:ext cx="555036" cy="3325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jsp</a:t>
              </a:r>
              <a:endParaRPr lang="ko-KR" alt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7225" y="1047750"/>
              <a:ext cx="12430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mapper</a:t>
              </a:r>
              <a:endParaRPr lang="ko-KR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21933" y="3344471"/>
              <a:ext cx="13740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Controller</a:t>
              </a:r>
              <a:endParaRPr lang="ko-KR" altLang="en-US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89262" y="1100013"/>
              <a:ext cx="34326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>
                  <a:solidFill>
                    <a:srgbClr val="FF0000"/>
                  </a:solidFill>
                </a:rPr>
                <a:t>Jsp</a:t>
              </a:r>
              <a:r>
                <a:rPr lang="ko-KR" altLang="en-US" sz="1600" dirty="0">
                  <a:solidFill>
                    <a:srgbClr val="FF0000"/>
                  </a:solidFill>
                </a:rPr>
                <a:t>의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 Ajax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를 통해 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Controller</a:t>
              </a:r>
              <a:r>
                <a:rPr lang="ko-KR" altLang="en-US" sz="1600" dirty="0" err="1" smtClean="0">
                  <a:solidFill>
                    <a:srgbClr val="FF0000"/>
                  </a:solidFill>
                </a:rPr>
                <a:t>와연결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6875" y="1081255"/>
              <a:ext cx="2172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</a:rPr>
                <a:t>ADMIN_CK </a:t>
              </a:r>
              <a:r>
                <a:rPr lang="ko-KR" altLang="en-US" sz="1600" dirty="0" err="1" smtClean="0">
                  <a:solidFill>
                    <a:srgbClr val="FF0000"/>
                  </a:solidFill>
                </a:rPr>
                <a:t>컬럼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 변경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꺾인 연결선 24"/>
            <p:cNvCxnSpPr>
              <a:endCxn id="19" idx="1"/>
            </p:cNvCxnSpPr>
            <p:nvPr/>
          </p:nvCxnSpPr>
          <p:spPr>
            <a:xfrm rot="16200000" flipH="1">
              <a:off x="2188556" y="2850459"/>
              <a:ext cx="3690563" cy="866776"/>
            </a:xfrm>
            <a:prstGeom prst="bentConnector2">
              <a:avLst/>
            </a:prstGeom>
            <a:ln w="28575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 3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57200" y="598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schemeClr val="bg1"/>
                </a:solidFill>
              </a:rPr>
              <a:t>chapter 08 </a:t>
            </a:r>
            <a:r>
              <a:rPr lang="ko-KR" altLang="en-US" sz="3200" b="1" i="1" kern="0" dirty="0" smtClean="0">
                <a:solidFill>
                  <a:schemeClr val="bg1"/>
                </a:solidFill>
              </a:rPr>
              <a:t>화면구현 </a:t>
            </a:r>
            <a:r>
              <a:rPr lang="en-US" altLang="ko-KR" sz="3200" b="1" i="1" kern="0" dirty="0" smtClean="0">
                <a:solidFill>
                  <a:schemeClr val="bg1"/>
                </a:solidFill>
              </a:rPr>
              <a:t>[Gantt Chart]</a:t>
            </a:r>
            <a:endParaRPr lang="ko-KR" altLang="en-US" sz="5400" kern="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8" y="1472565"/>
            <a:ext cx="5253087" cy="48806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86" y="5239622"/>
            <a:ext cx="4741200" cy="11684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519536" y="4752975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Controller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10010" y="348906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Mapper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12" y="3979544"/>
            <a:ext cx="4741200" cy="7766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438007" y="12373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66" y="1731806"/>
            <a:ext cx="4741094" cy="1744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>
            <a:spLocks/>
          </p:cNvSpPr>
          <p:nvPr/>
        </p:nvSpPr>
        <p:spPr>
          <a:xfrm>
            <a:off x="719088" y="1004823"/>
            <a:ext cx="2910840" cy="388620"/>
          </a:xfrm>
          <a:prstGeom prst="rect">
            <a:avLst/>
          </a:prstGeom>
          <a:solidFill>
            <a:srgbClr val="4B7FFF"/>
          </a:solidFill>
          <a:ln w="15875">
            <a:solidFill>
              <a:srgbClr val="4B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kern="0" dirty="0" err="1" smtClean="0">
                <a:solidFill>
                  <a:schemeClr val="bg1"/>
                </a:solidFill>
                <a:latin typeface="+mn-ea"/>
              </a:rPr>
              <a:t>간트차트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kern="0" dirty="0" smtClean="0">
                <a:solidFill>
                  <a:schemeClr val="bg1"/>
                </a:solidFill>
                <a:latin typeface="+mn-ea"/>
              </a:rPr>
              <a:t>로드</a:t>
            </a:r>
            <a:endParaRPr lang="ko-KR" altLang="en-US" sz="36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846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54267</TotalTime>
  <Words>6967</Words>
  <Application>Microsoft Office PowerPoint</Application>
  <PresentationFormat>와이드스크린</PresentationFormat>
  <Paragraphs>2309</Paragraphs>
  <Slides>121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7" baseType="lpstr">
      <vt:lpstr>HY강B</vt:lpstr>
      <vt:lpstr>HY강M</vt:lpstr>
      <vt:lpstr>나눔바른고딕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ADMIN</cp:lastModifiedBy>
  <cp:revision>919</cp:revision>
  <dcterms:created xsi:type="dcterms:W3CDTF">2019-04-17T04:58:35Z</dcterms:created>
  <dcterms:modified xsi:type="dcterms:W3CDTF">2020-02-18T08:30:47Z</dcterms:modified>
</cp:coreProperties>
</file>